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  <p:sldMasterId id="2147483669" r:id="rId3"/>
  </p:sldMasterIdLst>
  <p:notesMasterIdLst>
    <p:notesMasterId r:id="rId31"/>
  </p:notesMasterIdLst>
  <p:sldIdLst>
    <p:sldId id="257" r:id="rId4"/>
    <p:sldId id="258" r:id="rId5"/>
    <p:sldId id="264" r:id="rId6"/>
    <p:sldId id="272" r:id="rId7"/>
    <p:sldId id="271" r:id="rId8"/>
    <p:sldId id="267" r:id="rId9"/>
    <p:sldId id="262" r:id="rId10"/>
    <p:sldId id="274" r:id="rId11"/>
    <p:sldId id="286" r:id="rId12"/>
    <p:sldId id="270" r:id="rId13"/>
    <p:sldId id="287" r:id="rId14"/>
    <p:sldId id="263" r:id="rId15"/>
    <p:sldId id="273" r:id="rId16"/>
    <p:sldId id="281" r:id="rId17"/>
    <p:sldId id="300" r:id="rId18"/>
    <p:sldId id="282" r:id="rId19"/>
    <p:sldId id="283" r:id="rId20"/>
    <p:sldId id="299" r:id="rId21"/>
    <p:sldId id="301" r:id="rId22"/>
    <p:sldId id="302" r:id="rId23"/>
    <p:sldId id="303" r:id="rId24"/>
    <p:sldId id="304" r:id="rId25"/>
    <p:sldId id="269" r:id="rId26"/>
    <p:sldId id="284" r:id="rId27"/>
    <p:sldId id="306" r:id="rId28"/>
    <p:sldId id="285" r:id="rId29"/>
    <p:sldId id="28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323232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4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04" y="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anyangji\Desktop\&#27979;&#35797;&#25253;&#2157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anyangji\Desktop\&#27979;&#35797;&#25253;&#2157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anyangji\Desktop\&#27979;&#35797;&#25253;&#2157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执行情况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B79-472A-9AFD-52FAE0B1BD8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B79-472A-9AFD-52FAE0B1BD8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/>
                      <a:t>96%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1B79-472A-9AFD-52FAE0B1BD8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/>
                      <a:t>4%</a:t>
                    </a:r>
                    <a:endParaRPr lang="en-US" altLang="zh-TW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1B79-472A-9AFD-52FAE0B1BD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'5 用例执行情况'!$A$3:$A$4</c:f>
              <c:strCache>
                <c:ptCount val="2"/>
                <c:pt idx="0">
                  <c:v>执行</c:v>
                </c:pt>
                <c:pt idx="1">
                  <c:v>未执行</c:v>
                </c:pt>
              </c:strCache>
            </c:strRef>
          </c:cat>
          <c:val>
            <c:numRef>
              <c:f>'5 用例执行情况'!$B$3:$B$4</c:f>
              <c:numCache>
                <c:formatCode>General</c:formatCode>
                <c:ptCount val="2"/>
                <c:pt idx="0">
                  <c:v>105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79-472A-9AFD-52FAE0B1BD8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5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通过情况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3F-4EB2-B75E-FF599CF25CA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3F-4EB2-B75E-FF599CF25C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/>
                      <a:t>82%</a:t>
                    </a:r>
                    <a:endParaRPr lang="en-US" altLang="zh-TW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43F-4EB2-B75E-FF599CF25C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/>
                      <a:t>18%</a:t>
                    </a:r>
                    <a:endParaRPr lang="en-US" altLang="zh-TW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43F-4EB2-B75E-FF599CF25C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'5 用例执行情况'!$A$7:$A$8</c:f>
              <c:strCache>
                <c:ptCount val="2"/>
                <c:pt idx="0">
                  <c:v>通过</c:v>
                </c:pt>
                <c:pt idx="1">
                  <c:v>未通过</c:v>
                </c:pt>
              </c:strCache>
            </c:strRef>
          </c:cat>
          <c:val>
            <c:numRef>
              <c:f>'5 用例执行情况'!$B$7:$B$8</c:f>
              <c:numCache>
                <c:formatCode>General</c:formatCode>
                <c:ptCount val="2"/>
                <c:pt idx="0">
                  <c:v>93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3F-4EB2-B75E-FF599CF25CA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S-Curve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未解决BUG</c:f>
              <c:strCache>
                <c:ptCount val="1"/>
                <c:pt idx="0">
                  <c:v>未解决BUG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'7.3 S-Curve'!$A$2:$A$9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'7.3 S-Curve'!$B$2:$B$9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6</c:v>
                </c:pt>
                <c:pt idx="3">
                  <c:v>8</c:v>
                </c:pt>
                <c:pt idx="4">
                  <c:v>11</c:v>
                </c:pt>
                <c:pt idx="5">
                  <c:v>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532-4CFC-A043-84972127E2DD}"/>
            </c:ext>
          </c:extLst>
        </c:ser>
        <c:ser>
          <c:idx val="1"/>
          <c:order val="1"/>
          <c:tx>
            <c:strRef>
              <c:f>已解决BUG</c:f>
              <c:strCache>
                <c:ptCount val="1"/>
                <c:pt idx="0">
                  <c:v>已解决BUG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'7.3 S-Curve'!$A$2:$A$9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'7.3 S-Curve'!$C$2:$C$9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10</c:v>
                </c:pt>
                <c:pt idx="5">
                  <c:v>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532-4CFC-A043-84972127E2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7899520"/>
        <c:axId val="940984704"/>
      </c:scatterChart>
      <c:valAx>
        <c:axId val="90789952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时间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0984704"/>
        <c:crosses val="autoZero"/>
        <c:crossBetween val="midCat"/>
      </c:valAx>
      <c:valAx>
        <c:axId val="9409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BUG</a:t>
                </a:r>
                <a:r>
                  <a:rPr lang="zh-CN" altLang="en-US"/>
                  <a:t>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78995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7C3EF-B7CD-4F39-BCB9-D1C15F7CD72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7170E-50DC-463C-898B-44901D5ACC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51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77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004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835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868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050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170E-50DC-463C-898B-44901D5ACC2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13974" y="640353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13974" y="640353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539DB-82B6-4C29-B7A5-8BF08A0B324F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22C13-F92E-40F2-B58C-8CF966982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1"/>
          <p:cNvSpPr/>
          <p:nvPr/>
        </p:nvSpPr>
        <p:spPr>
          <a:xfrm rot="1387572">
            <a:off x="3544019" y="1380086"/>
            <a:ext cx="3593563" cy="422211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DBDBDB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6" name="图形 1"/>
          <p:cNvSpPr/>
          <p:nvPr/>
        </p:nvSpPr>
        <p:spPr>
          <a:xfrm rot="1387572">
            <a:off x="3343721" y="1276386"/>
            <a:ext cx="3843743" cy="4516058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7" name="图形 1"/>
          <p:cNvSpPr/>
          <p:nvPr/>
        </p:nvSpPr>
        <p:spPr>
          <a:xfrm rot="1387572">
            <a:off x="3143423" y="1172687"/>
            <a:ext cx="4093922" cy="4809998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0E0E0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8" name="图形 1"/>
          <p:cNvSpPr/>
          <p:nvPr/>
        </p:nvSpPr>
        <p:spPr>
          <a:xfrm rot="1387572">
            <a:off x="2943126" y="1068988"/>
            <a:ext cx="4344102" cy="5103937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2E2E2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9" name="图形 1"/>
          <p:cNvSpPr/>
          <p:nvPr/>
        </p:nvSpPr>
        <p:spPr>
          <a:xfrm rot="1387572">
            <a:off x="2742828" y="965288"/>
            <a:ext cx="4594282" cy="5397876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4E4E4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0" name="图形 1"/>
          <p:cNvSpPr/>
          <p:nvPr/>
        </p:nvSpPr>
        <p:spPr>
          <a:xfrm rot="1387572">
            <a:off x="2542531" y="861589"/>
            <a:ext cx="4844461" cy="5691815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7E7E7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1" name="图形 1"/>
          <p:cNvSpPr/>
          <p:nvPr/>
        </p:nvSpPr>
        <p:spPr>
          <a:xfrm rot="1387572">
            <a:off x="2342233" y="757890"/>
            <a:ext cx="5094641" cy="5985755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9E9E9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2" name="图形 1"/>
          <p:cNvSpPr/>
          <p:nvPr/>
        </p:nvSpPr>
        <p:spPr>
          <a:xfrm rot="1387572">
            <a:off x="2141936" y="654190"/>
            <a:ext cx="5344820" cy="627969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CECEC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3" name="图形 1"/>
          <p:cNvSpPr/>
          <p:nvPr/>
        </p:nvSpPr>
        <p:spPr>
          <a:xfrm rot="1387572">
            <a:off x="1941638" y="550491"/>
            <a:ext cx="5595000" cy="657363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EEEEE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4" name="图形 1"/>
          <p:cNvSpPr/>
          <p:nvPr/>
        </p:nvSpPr>
        <p:spPr>
          <a:xfrm rot="1387572">
            <a:off x="1741340" y="446792"/>
            <a:ext cx="5845180" cy="6867572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0F0F0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5" name="图形 1"/>
          <p:cNvSpPr/>
          <p:nvPr/>
        </p:nvSpPr>
        <p:spPr>
          <a:xfrm rot="1387572">
            <a:off x="52570" y="-600041"/>
            <a:ext cx="6095359" cy="7161512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3F3F3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6" name="图形 1"/>
          <p:cNvSpPr/>
          <p:nvPr/>
        </p:nvSpPr>
        <p:spPr>
          <a:xfrm rot="1387572">
            <a:off x="1340745" y="239393"/>
            <a:ext cx="6345539" cy="7455451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5F5F5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7" name="图形 1"/>
          <p:cNvSpPr/>
          <p:nvPr/>
        </p:nvSpPr>
        <p:spPr>
          <a:xfrm rot="1387572">
            <a:off x="1140448" y="135694"/>
            <a:ext cx="6595719" cy="7749391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7F7F7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8" name="图形 1"/>
          <p:cNvSpPr/>
          <p:nvPr/>
        </p:nvSpPr>
        <p:spPr>
          <a:xfrm rot="1387572">
            <a:off x="940150" y="31995"/>
            <a:ext cx="6845898" cy="804332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8731" cap="flat">
            <a:solidFill>
              <a:srgbClr val="FAFAFA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9" name="图形 1"/>
          <p:cNvSpPr/>
          <p:nvPr/>
        </p:nvSpPr>
        <p:spPr>
          <a:xfrm rot="1387572">
            <a:off x="739853" y="-71705"/>
            <a:ext cx="7096078" cy="833726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128" cap="flat">
            <a:solidFill>
              <a:srgbClr val="FCFCFC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457084" y="2858974"/>
            <a:ext cx="1956669" cy="1956668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81818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358209" y="2751319"/>
            <a:ext cx="2171978" cy="2171977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63636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238711" y="2643665"/>
            <a:ext cx="2387288" cy="2387286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45455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图形 1"/>
          <p:cNvSpPr/>
          <p:nvPr/>
        </p:nvSpPr>
        <p:spPr>
          <a:xfrm rot="1387572">
            <a:off x="3744316" y="1483785"/>
            <a:ext cx="3343383" cy="3928180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solidFill>
            <a:srgbClr val="F0F0F0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635000" sx="102000" sy="102000" algn="ctr" rotWithShape="0">
              <a:srgbClr val="323232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386842" y="1521351"/>
            <a:ext cx="1499194" cy="1782123"/>
            <a:chOff x="-1629244" y="1076851"/>
            <a:chExt cx="1499194" cy="1782123"/>
          </a:xfrm>
        </p:grpSpPr>
        <p:sp>
          <p:nvSpPr>
            <p:cNvPr id="8" name="图形 6"/>
            <p:cNvSpPr/>
            <p:nvPr/>
          </p:nvSpPr>
          <p:spPr>
            <a:xfrm>
              <a:off x="-1629244" y="1076851"/>
              <a:ext cx="1499194" cy="1782123"/>
            </a:xfrm>
            <a:custGeom>
              <a:avLst/>
              <a:gdLst>
                <a:gd name="connsiteX0" fmla="*/ 1052637 w 1721020"/>
                <a:gd name="connsiteY0" fmla="*/ 149476 h 1976137"/>
                <a:gd name="connsiteX1" fmla="*/ 159731 w 1721020"/>
                <a:gd name="connsiteY1" fmla="*/ 283918 h 1976137"/>
                <a:gd name="connsiteX2" fmla="*/ 16785 w 1721020"/>
                <a:gd name="connsiteY2" fmla="*/ 635817 h 1976137"/>
                <a:gd name="connsiteX3" fmla="*/ 938847 w 1721020"/>
                <a:gd name="connsiteY3" fmla="*/ 1959990 h 1976137"/>
                <a:gd name="connsiteX4" fmla="*/ 1356347 w 1721020"/>
                <a:gd name="connsiteY4" fmla="*/ 1937718 h 1976137"/>
                <a:gd name="connsiteX5" fmla="*/ 1247011 w 1721020"/>
                <a:gd name="connsiteY5" fmla="*/ 345065 h 1976137"/>
                <a:gd name="connsiteX6" fmla="*/ 1052637 w 1721020"/>
                <a:gd name="connsiteY6" fmla="*/ 149476 h 197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1020" h="1976137">
                  <a:moveTo>
                    <a:pt x="1052637" y="149476"/>
                  </a:moveTo>
                  <a:cubicBezTo>
                    <a:pt x="855833" y="10580"/>
                    <a:pt x="479638" y="-154638"/>
                    <a:pt x="159731" y="283918"/>
                  </a:cubicBezTo>
                  <a:cubicBezTo>
                    <a:pt x="84006" y="387585"/>
                    <a:pt x="35008" y="508663"/>
                    <a:pt x="16785" y="635817"/>
                  </a:cubicBezTo>
                  <a:cubicBezTo>
                    <a:pt x="-34643" y="989334"/>
                    <a:pt x="-26949" y="1753063"/>
                    <a:pt x="938847" y="1959990"/>
                  </a:cubicBezTo>
                  <a:cubicBezTo>
                    <a:pt x="1077339" y="1989551"/>
                    <a:pt x="1221905" y="1983072"/>
                    <a:pt x="1356347" y="1937718"/>
                  </a:cubicBezTo>
                  <a:cubicBezTo>
                    <a:pt x="1670990" y="1831218"/>
                    <a:pt x="2040300" y="1482559"/>
                    <a:pt x="1247011" y="345065"/>
                  </a:cubicBezTo>
                  <a:cubicBezTo>
                    <a:pt x="1193963" y="269340"/>
                    <a:pt x="1128362" y="202524"/>
                    <a:pt x="1052637" y="149476"/>
                  </a:cubicBezTo>
                  <a:close/>
                </a:path>
              </a:pathLst>
            </a:custGeom>
            <a:solidFill>
              <a:srgbClr val="000000"/>
            </a:solidFill>
            <a:ln w="4047" cap="flat">
              <a:solidFill>
                <a:srgbClr val="000000"/>
              </a:solidFill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361560" y="1298622"/>
              <a:ext cx="918225" cy="1560352"/>
              <a:chOff x="4653399" y="1640996"/>
              <a:chExt cx="918225" cy="156035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813698" y="1640996"/>
                <a:ext cx="4154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仓耳今楷05-6763 W05" panose="02020400000000000000" pitchFamily="18" charset="-122"/>
                    <a:ea typeface="仓耳今楷05-6763 W05" panose="02020400000000000000" pitchFamily="18" charset="-122"/>
                  </a:rPr>
                  <a:t>2</a:t>
                </a:r>
                <a:endParaRPr lang="zh-CN" altLang="en-US" sz="360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仓耳今楷05-6763 W05" panose="02020400000000000000" pitchFamily="18" charset="-122"/>
                  <a:ea typeface="仓耳今楷05-6763 W05" panose="02020400000000000000" pitchFamily="18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104830" y="1819533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仓耳今楷05-6763 W05" panose="02020400000000000000" pitchFamily="18" charset="-122"/>
                    <a:ea typeface="仓耳今楷05-6763 W05" panose="02020400000000000000" pitchFamily="18" charset="-122"/>
                  </a:rPr>
                  <a:t>0</a:t>
                </a:r>
                <a:endParaRPr lang="zh-CN" altLang="en-US" sz="4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仓耳今楷05-6763 W05" panose="02020400000000000000" pitchFamily="18" charset="-122"/>
                  <a:ea typeface="仓耳今楷05-6763 W05" panose="02020400000000000000" pitchFamily="18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4653399" y="2287327"/>
                <a:ext cx="4555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仓耳今楷05-6763 W05" panose="02020400000000000000" pitchFamily="18" charset="-122"/>
                    <a:ea typeface="仓耳今楷05-6763 W05" panose="02020400000000000000" pitchFamily="18" charset="-122"/>
                  </a:rPr>
                  <a:t>2</a:t>
                </a:r>
                <a:endParaRPr lang="zh-CN" altLang="en-US" sz="36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仓耳今楷05-6763 W05" panose="02020400000000000000" pitchFamily="18" charset="-122"/>
                  <a:ea typeface="仓耳今楷05-6763 W05" panose="02020400000000000000" pitchFamily="18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5040534" y="2431907"/>
                <a:ext cx="51488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仓耳今楷05-6763 W05" panose="02020400000000000000" pitchFamily="18" charset="-122"/>
                    <a:ea typeface="仓耳今楷05-6763 W05" panose="02020400000000000000" pitchFamily="18" charset="-122"/>
                  </a:rPr>
                  <a:t>0</a:t>
                </a:r>
                <a:endParaRPr lang="zh-CN" altLang="en-US" sz="4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仓耳今楷05-6763 W05" panose="02020400000000000000" pitchFamily="18" charset="-122"/>
                  <a:ea typeface="仓耳今楷05-6763 W05" panose="02020400000000000000" pitchFamily="18" charset="-122"/>
                </a:endParaRPr>
              </a:p>
            </p:txBody>
          </p:sp>
        </p:grpSp>
      </p:grpSp>
      <p:sp>
        <p:nvSpPr>
          <p:cNvPr id="10" name="椭圆 9"/>
          <p:cNvSpPr/>
          <p:nvPr/>
        </p:nvSpPr>
        <p:spPr>
          <a:xfrm>
            <a:off x="6561752" y="2966628"/>
            <a:ext cx="1741359" cy="17413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138849" y="2394874"/>
            <a:ext cx="6754769" cy="3992884"/>
            <a:chOff x="10488130" y="2739067"/>
            <a:chExt cx="6754769" cy="3992884"/>
          </a:xfrm>
        </p:grpSpPr>
        <p:sp>
          <p:nvSpPr>
            <p:cNvPr id="2" name="文本框 1"/>
            <p:cNvSpPr txBox="1"/>
            <p:nvPr/>
          </p:nvSpPr>
          <p:spPr>
            <a:xfrm>
              <a:off x="10488130" y="2739067"/>
              <a:ext cx="6205545" cy="1911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5400" b="1" spc="3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健康付</a:t>
              </a:r>
              <a:endParaRPr lang="en-US" altLang="zh-CN" sz="54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b="1" spc="3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——</a:t>
              </a:r>
              <a:r>
                <a:rPr lang="zh-CN" altLang="en-US" sz="2800" b="1" spc="3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结合健康检测的移动支付</a:t>
              </a:r>
              <a:r>
                <a:rPr lang="en-US" altLang="zh-CN" sz="2800" b="1" spc="3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App</a:t>
              </a:r>
              <a:endParaRPr lang="zh-CN" altLang="en-US" sz="28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4236948" y="5777844"/>
              <a:ext cx="300595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G16</a:t>
              </a:r>
              <a:r>
                <a:rPr lang="zh-CN" altLang="en-US" sz="1400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展示</a:t>
              </a:r>
              <a:endParaRPr lang="en-US" altLang="zh-CN" sz="1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组员：惠铭康、李宇璇、</a:t>
              </a:r>
              <a:endParaRPr lang="en-US" altLang="zh-CN" sz="1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韩汶东、骆晓天</a:t>
              </a:r>
              <a:endParaRPr lang="en-US" altLang="zh-CN" sz="1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组长</a:t>
              </a:r>
              <a:r>
                <a:rPr lang="en-US" altLang="zh-CN" sz="1400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sz="1400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展示人：彭子帆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0" y="247054"/>
            <a:ext cx="1889404" cy="726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79084" y="-4944496"/>
            <a:ext cx="16747384" cy="16747384"/>
            <a:chOff x="-3078555" y="-4343967"/>
            <a:chExt cx="15546326" cy="15546326"/>
          </a:xfrm>
        </p:grpSpPr>
        <p:sp>
          <p:nvSpPr>
            <p:cNvPr id="3" name="椭圆 2"/>
            <p:cNvSpPr/>
            <p:nvPr/>
          </p:nvSpPr>
          <p:spPr>
            <a:xfrm>
              <a:off x="-3078555" y="-4343967"/>
              <a:ext cx="15546326" cy="15546326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-2744764" y="-4010177"/>
              <a:ext cx="14878745" cy="14878745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66667"/>
                  <a:alpha val="9523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-2410974" y="-3676386"/>
              <a:ext cx="14211164" cy="14211164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68333"/>
                  <a:alpha val="9047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2077183" y="-3342596"/>
              <a:ext cx="13543583" cy="13543583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0000"/>
                  <a:alpha val="8571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-1743393" y="-3008805"/>
              <a:ext cx="12876002" cy="1287600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1667"/>
                  <a:alpha val="8095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-1409603" y="-2675015"/>
              <a:ext cx="12208421" cy="1220842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3333"/>
                  <a:alpha val="7619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-1075812" y="-2341224"/>
              <a:ext cx="11540840" cy="1154084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5000"/>
                  <a:alpha val="7142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-742022" y="-2007434"/>
              <a:ext cx="10873259" cy="10873259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6667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-408231" y="-1673643"/>
              <a:ext cx="10205678" cy="1020567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8333"/>
                  <a:alpha val="6190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-74441" y="-1339853"/>
              <a:ext cx="9538097" cy="9538097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0000"/>
                  <a:alpha val="5714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59350" y="-1006062"/>
              <a:ext cx="8870516" cy="8870516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1667"/>
                  <a:alpha val="5238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93140" y="-672272"/>
              <a:ext cx="8202935" cy="8202935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3333"/>
                  <a:alpha val="4761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26931" y="-338481"/>
              <a:ext cx="7535354" cy="7535354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5000"/>
                  <a:alpha val="4285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260721" y="-4691"/>
              <a:ext cx="6867773" cy="6867773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6667"/>
                  <a:alpha val="3809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594512" y="329100"/>
              <a:ext cx="6200192" cy="620019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8333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28302" y="662890"/>
              <a:ext cx="5532612" cy="553261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0000"/>
                  <a:alpha val="2857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262093" y="996681"/>
              <a:ext cx="4865031" cy="486503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1667"/>
                  <a:alpha val="2381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595883" y="1330471"/>
              <a:ext cx="4197450" cy="419745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3333"/>
                  <a:alpha val="1904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929674" y="1664262"/>
              <a:ext cx="3529869" cy="3529869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5000"/>
                  <a:alpha val="1428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263464" y="1998052"/>
              <a:ext cx="2862288" cy="286228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6667"/>
                  <a:alpha val="952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597254" y="2331843"/>
              <a:ext cx="2194707" cy="2194707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8333"/>
                  <a:alpha val="476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3931045" y="2665633"/>
              <a:ext cx="1527126" cy="1527126"/>
            </a:xfrm>
            <a:prstGeom prst="ellipse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511550" y="2057221"/>
            <a:ext cx="2481512" cy="1336764"/>
            <a:chOff x="3511550" y="2228671"/>
            <a:chExt cx="2481512" cy="1336764"/>
          </a:xfrm>
        </p:grpSpPr>
        <p:sp>
          <p:nvSpPr>
            <p:cNvPr id="26" name="文本框 25"/>
            <p:cNvSpPr txBox="1"/>
            <p:nvPr/>
          </p:nvSpPr>
          <p:spPr>
            <a:xfrm>
              <a:off x="3702050" y="2365106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84732" y="2352703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7727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7727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667414" y="2340300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5455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5455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650095" y="232789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3182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3182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632777" y="2315493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0909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0909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615459" y="2303090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8636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8636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98141" y="229068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6364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6364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580823" y="2278284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4091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4091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63505" y="2265881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1818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1818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546186" y="225347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9545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9545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528868" y="2241074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7273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7273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511550" y="2228671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18286" y="3101566"/>
            <a:ext cx="1788580" cy="1779131"/>
            <a:chOff x="3918286" y="3101566"/>
            <a:chExt cx="1788580" cy="1779131"/>
          </a:xfrm>
        </p:grpSpPr>
        <p:sp>
          <p:nvSpPr>
            <p:cNvPr id="38" name="文本框 37"/>
            <p:cNvSpPr txBox="1"/>
            <p:nvPr/>
          </p:nvSpPr>
          <p:spPr>
            <a:xfrm>
              <a:off x="4153236" y="3311037"/>
              <a:ext cx="155363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131877" y="3291994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ECECE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ECECE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110518" y="3272951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D9D9D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D9D9D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089159" y="3253908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C7C7C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C7C7C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067800" y="3234866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B4B4B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B4B4B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046441" y="3215823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A1A1A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A1A1A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025081" y="3196780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8F8F8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8F8F8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003722" y="3177737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7C7C7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7C7C7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982363" y="3158694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69696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69696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961004" y="3139652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57575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57575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939645" y="3120609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44444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44444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918286" y="3101566"/>
              <a:ext cx="155363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3232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9600" dirty="0">
                <a:solidFill>
                  <a:srgbClr val="3232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5859457" y="3446850"/>
            <a:ext cx="3382665" cy="747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设计开发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系统设计</a:t>
            </a:r>
          </a:p>
        </p:txBody>
      </p:sp>
      <p:sp>
        <p:nvSpPr>
          <p:cNvPr id="745" name="矩形 744"/>
          <p:cNvSpPr/>
          <p:nvPr/>
        </p:nvSpPr>
        <p:spPr>
          <a:xfrm>
            <a:off x="537477" y="1495184"/>
            <a:ext cx="10803531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在系统层面我们小组也都进行了设计，我们设计好了</a:t>
            </a:r>
            <a:r>
              <a:rPr lang="en-US" altLang="zh-CN" b="1" dirty="0"/>
              <a:t>app</a:t>
            </a:r>
            <a:r>
              <a:rPr lang="zh-CN" altLang="en-US" b="1" dirty="0"/>
              <a:t>的规定接口。同时，我们也考虑了</a:t>
            </a:r>
            <a:r>
              <a:rPr lang="en-US" altLang="zh-CN" b="1" dirty="0"/>
              <a:t>app</a:t>
            </a:r>
            <a:r>
              <a:rPr lang="zh-CN" altLang="en-US" b="1"/>
              <a:t>可能的错误情况，进行了系统出错设计并准备了一系列的补救措施。</a:t>
            </a:r>
            <a:endParaRPr lang="zh-CN" alt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159266" y="3120230"/>
          <a:ext cx="5410201" cy="2128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2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输出信息形式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含义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处理方法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数据库连接失败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由于并发操作的用户数量很大，导致</a:t>
                      </a:r>
                      <a:r>
                        <a:rPr lang="en-US" sz="1050" kern="100">
                          <a:effectLst/>
                        </a:rPr>
                        <a:t>ES</a:t>
                      </a:r>
                      <a:r>
                        <a:rPr lang="zh-CN" sz="1050" kern="100">
                          <a:effectLst/>
                        </a:rPr>
                        <a:t>访问读写率降低；或者</a:t>
                      </a:r>
                      <a:r>
                        <a:rPr lang="en-US" sz="1050" kern="100">
                          <a:effectLst/>
                        </a:rPr>
                        <a:t>ES</a:t>
                      </a:r>
                      <a:r>
                        <a:rPr lang="zh-CN" sz="1050" kern="100">
                          <a:effectLst/>
                        </a:rPr>
                        <a:t>的节点配置不对，导致</a:t>
                      </a:r>
                      <a:r>
                        <a:rPr lang="en-US" sz="1050" kern="100">
                          <a:effectLst/>
                        </a:rPr>
                        <a:t>ES</a:t>
                      </a:r>
                      <a:r>
                        <a:rPr lang="zh-CN" sz="1050" kern="100">
                          <a:effectLst/>
                        </a:rPr>
                        <a:t>连接失败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修改</a:t>
                      </a:r>
                      <a:r>
                        <a:rPr lang="en-US" sz="1050" kern="100">
                          <a:effectLst/>
                        </a:rPr>
                        <a:t>ES</a:t>
                      </a:r>
                      <a:r>
                        <a:rPr lang="zh-CN" sz="1050" kern="100">
                          <a:effectLst/>
                        </a:rPr>
                        <a:t>节点配置，尝试重连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磁盘损坏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由于物理因素等，导致数据库中的数据丢失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定期对数据库中的数据进行备份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数据库读取乱码或汉字输出为？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客户端页面，数据库，数据库读取过程编码不一致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统一各处的编码方式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不可识别的二维码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生成二维码的过程中，某个色块位置错误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重新申请生成二维码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7476" y="3089428"/>
          <a:ext cx="5558523" cy="14993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9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419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一级链接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二级链接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三级链接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19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登录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注册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19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二维码支付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验证健康信息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支付成功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19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绑定银行卡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绑定成功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19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开通</a:t>
                      </a:r>
                      <a:r>
                        <a:rPr lang="en-US" sz="1050" kern="100">
                          <a:effectLst/>
                        </a:rPr>
                        <a:t>NFC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开通成功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19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NFC</a:t>
                      </a:r>
                      <a:r>
                        <a:rPr lang="zh-CN" sz="1050" kern="100">
                          <a:effectLst/>
                        </a:rPr>
                        <a:t>支付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验证健康信息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支付成功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19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查看账单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导出账单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  <p:bldP spid="7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天空, 雪花, 树&#10;&#10;描述已自动生成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4781550" y="2114550"/>
            <a:ext cx="2628900" cy="2628900"/>
          </a:xfrm>
          <a:prstGeom prst="ellipse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635000" y="-2032000"/>
            <a:ext cx="10922000" cy="10922000"/>
            <a:chOff x="635000" y="-2032000"/>
            <a:chExt cx="10922000" cy="10922000"/>
          </a:xfrm>
        </p:grpSpPr>
        <p:sp>
          <p:nvSpPr>
            <p:cNvPr id="26" name="椭圆 25"/>
            <p:cNvSpPr/>
            <p:nvPr/>
          </p:nvSpPr>
          <p:spPr>
            <a:xfrm>
              <a:off x="4320822" y="1653822"/>
              <a:ext cx="3550355" cy="3550355"/>
            </a:xfrm>
            <a:prstGeom prst="ellipse">
              <a:avLst/>
            </a:prstGeom>
            <a:noFill/>
            <a:ln w="6350" cap="flat" cmpd="sng" algn="ctr">
              <a:solidFill>
                <a:schemeClr val="bg1">
                  <a:lumMod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860095" y="1193094"/>
              <a:ext cx="4471811" cy="4471811"/>
            </a:xfrm>
            <a:prstGeom prst="ellipse">
              <a:avLst/>
            </a:prstGeom>
            <a:noFill/>
            <a:ln w="6350" cap="flat" cmpd="sng" algn="ctr">
              <a:solidFill>
                <a:schemeClr val="bg1">
                  <a:lumMod val="80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399367" y="732367"/>
              <a:ext cx="5393267" cy="5393267"/>
            </a:xfrm>
            <a:prstGeom prst="ellipse">
              <a:avLst/>
            </a:prstGeom>
            <a:noFill/>
            <a:ln w="6350" cap="flat" cmpd="sng" algn="ctr">
              <a:solidFill>
                <a:schemeClr val="bg1">
                  <a:lumMod val="8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938639" y="271639"/>
              <a:ext cx="6314722" cy="6314722"/>
            </a:xfrm>
            <a:prstGeom prst="ellipse">
              <a:avLst/>
            </a:prstGeom>
            <a:noFill/>
            <a:ln w="6350" cap="flat" cmpd="sng" algn="ctr">
              <a:solidFill>
                <a:schemeClr val="bg1">
                  <a:lumMod val="86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477911" y="-189089"/>
              <a:ext cx="7236178" cy="7236178"/>
            </a:xfrm>
            <a:prstGeom prst="ellipse">
              <a:avLst/>
            </a:prstGeom>
            <a:noFill/>
            <a:ln w="6350" cap="flat" cmpd="sng" algn="ctr">
              <a:solidFill>
                <a:schemeClr val="bg1">
                  <a:lumMod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017183" y="-649817"/>
              <a:ext cx="8157633" cy="8157633"/>
            </a:xfrm>
            <a:prstGeom prst="ellipse">
              <a:avLst/>
            </a:prstGeom>
            <a:noFill/>
            <a:ln w="6350" cap="flat" cmpd="sng" algn="ctr">
              <a:solidFill>
                <a:schemeClr val="bg1">
                  <a:lumMod val="91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556456" y="-1110544"/>
              <a:ext cx="9079089" cy="9079089"/>
            </a:xfrm>
            <a:prstGeom prst="ellipse">
              <a:avLst/>
            </a:prstGeom>
            <a:noFill/>
            <a:ln w="6350" cap="flat" cmpd="sng" algn="ctr">
              <a:solidFill>
                <a:schemeClr val="bg1">
                  <a:lumMod val="9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95728" y="-1571272"/>
              <a:ext cx="10000545" cy="10000545"/>
            </a:xfrm>
            <a:prstGeom prst="ellipse">
              <a:avLst/>
            </a:prstGeom>
            <a:noFill/>
            <a:ln w="6350" cap="flat" cmpd="sng" algn="ctr">
              <a:solidFill>
                <a:schemeClr val="bg1">
                  <a:lumMod val="97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35000" y="-2032000"/>
              <a:ext cx="10922000" cy="1092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421674" y="1905665"/>
            <a:ext cx="2573203" cy="3109743"/>
            <a:chOff x="2002223" y="762422"/>
            <a:chExt cx="2573203" cy="3109743"/>
          </a:xfrm>
        </p:grpSpPr>
        <p:sp>
          <p:nvSpPr>
            <p:cNvPr id="36" name="文本框 35"/>
            <p:cNvSpPr txBox="1"/>
            <p:nvPr/>
          </p:nvSpPr>
          <p:spPr>
            <a:xfrm>
              <a:off x="2299792" y="762422"/>
              <a:ext cx="1923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b="1" kern="0" spc="300" dirty="0">
                  <a:solidFill>
                    <a:srgbClr val="494949"/>
                  </a:solidFill>
                  <a:latin typeface="宋体" pitchFamily="2" charset="-122"/>
                  <a:ea typeface="宋体" pitchFamily="2" charset="-122"/>
                </a:rPr>
                <a:t>综合二维码</a:t>
              </a:r>
              <a:endParaRPr lang="zh-CN" altLang="en-US" sz="3200" b="1" spc="300" dirty="0">
                <a:gradFill>
                  <a:gsLst>
                    <a:gs pos="16000">
                      <a:srgbClr val="323232"/>
                    </a:gs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323232"/>
                    </a:gs>
                  </a:gsLst>
                  <a:lin ang="10800000" scaled="1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002223" y="1236379"/>
              <a:ext cx="2573203" cy="2635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kern="0" dirty="0">
                  <a:solidFill>
                    <a:srgbClr val="49494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将健康码和支付码结合。有两种模式，第一种是常规二维码支付模式。第二种是将支付码和健康码节课，既可以付款，也可以根据颜色判断健康状况。两种模式可以自由切换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821055" y="944759"/>
            <a:ext cx="3910632" cy="2484240"/>
            <a:chOff x="3319482" y="480229"/>
            <a:chExt cx="3910632" cy="2484240"/>
          </a:xfrm>
        </p:grpSpPr>
        <p:sp>
          <p:nvSpPr>
            <p:cNvPr id="20" name="文本框 19"/>
            <p:cNvSpPr txBox="1"/>
            <p:nvPr/>
          </p:nvSpPr>
          <p:spPr>
            <a:xfrm>
              <a:off x="3895351" y="480229"/>
              <a:ext cx="28344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 b="1" kern="0" dirty="0">
                  <a:solidFill>
                    <a:srgbClr val="494949"/>
                  </a:solidFill>
                  <a:ea typeface="宋体" pitchFamily="2" charset="-122"/>
                </a:rPr>
                <a:t>NFC</a:t>
              </a:r>
              <a:r>
                <a:rPr lang="zh-CN" altLang="en-US" sz="2400" b="1" kern="0" dirty="0">
                  <a:solidFill>
                    <a:srgbClr val="494949"/>
                  </a:solidFill>
                  <a:ea typeface="宋体" pitchFamily="2" charset="-122"/>
                </a:rPr>
                <a:t>支付</a:t>
              </a:r>
              <a:r>
                <a:rPr lang="en-US" altLang="zh-CN" sz="2400" b="1" kern="0" dirty="0">
                  <a:solidFill>
                    <a:srgbClr val="494949"/>
                  </a:solidFill>
                  <a:ea typeface="宋体" pitchFamily="2" charset="-122"/>
                </a:rPr>
                <a:t>+</a:t>
              </a:r>
              <a:r>
                <a:rPr lang="zh-CN" altLang="en-US" sz="2400" b="1" kern="0" dirty="0">
                  <a:solidFill>
                    <a:srgbClr val="494949"/>
                  </a:solidFill>
                  <a:ea typeface="宋体" pitchFamily="2" charset="-122"/>
                </a:rPr>
                <a:t>健康检测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319482" y="1067347"/>
              <a:ext cx="3910632" cy="189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kern="0" dirty="0">
                  <a:solidFill>
                    <a:srgbClr val="49494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开发</a:t>
              </a:r>
              <a:r>
                <a:rPr lang="en-US" altLang="zh-CN" sz="1600" kern="0" dirty="0">
                  <a:solidFill>
                    <a:srgbClr val="49494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NFC</a:t>
              </a:r>
              <a:r>
                <a:rPr lang="zh-CN" altLang="en-US" sz="1600" kern="0" dirty="0">
                  <a:solidFill>
                    <a:srgbClr val="49494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支付功能，根据不同的场景、仪器进行不同的支付行为。可以在公共交通工具（公交、地铁）中使用，同时进行健康检测</a:t>
              </a:r>
              <a:r>
                <a:rPr lang="en-US" altLang="zh-CN" sz="1600" kern="0" dirty="0">
                  <a:solidFill>
                    <a:srgbClr val="49494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+</a:t>
              </a:r>
              <a:r>
                <a:rPr lang="zh-CN" altLang="en-US" sz="1600" kern="0" dirty="0">
                  <a:solidFill>
                    <a:srgbClr val="49494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付款。也可以在线下普通支付场景使用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877390" y="4252368"/>
            <a:ext cx="3691385" cy="1637907"/>
            <a:chOff x="2478446" y="691964"/>
            <a:chExt cx="3691385" cy="1637907"/>
          </a:xfrm>
        </p:grpSpPr>
        <p:sp>
          <p:nvSpPr>
            <p:cNvPr id="23" name="文本框 22"/>
            <p:cNvSpPr txBox="1"/>
            <p:nvPr/>
          </p:nvSpPr>
          <p:spPr>
            <a:xfrm>
              <a:off x="3282335" y="691964"/>
              <a:ext cx="2040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b="1" kern="0" dirty="0">
                  <a:solidFill>
                    <a:srgbClr val="494949"/>
                  </a:solidFill>
                  <a:ea typeface="宋体" pitchFamily="2" charset="-122"/>
                </a:rPr>
                <a:t>拓展服务功能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478446" y="1171412"/>
              <a:ext cx="3691385" cy="11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300" dirty="0">
                  <a:gradFill flip="none" rotWithShape="1">
                    <a:gsLst>
                      <a:gs pos="5000">
                        <a:srgbClr val="323232"/>
                      </a:gs>
                      <a:gs pos="2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323232"/>
                      </a:gs>
                    </a:gsLst>
                    <a:lin ang="0" scaled="1"/>
                    <a:tileRect/>
                  </a:gra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zh-CN" altLang="en-US" sz="1600" kern="0" dirty="0">
                  <a:solidFill>
                    <a:srgbClr val="49494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和各种第三方平台合作，满足用户各种日常服务的付款</a:t>
              </a:r>
              <a:endParaRPr lang="en-US" altLang="zh-CN" sz="1600" kern="0" dirty="0">
                <a:solidFill>
                  <a:srgbClr val="49494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1600" kern="0" dirty="0">
                  <a:solidFill>
                    <a:srgbClr val="49494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——</a:t>
              </a:r>
              <a:r>
                <a:rPr lang="zh-CN" altLang="en-US" sz="1600" kern="0" dirty="0">
                  <a:solidFill>
                    <a:srgbClr val="49494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未来迭代空间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67387" y="31255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功能设计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UI+</a:t>
            </a:r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交互设计</a:t>
            </a:r>
          </a:p>
        </p:txBody>
      </p:sp>
      <p:sp>
        <p:nvSpPr>
          <p:cNvPr id="745" name="矩形 744"/>
          <p:cNvSpPr/>
          <p:nvPr/>
        </p:nvSpPr>
        <p:spPr>
          <a:xfrm>
            <a:off x="537477" y="1495184"/>
            <a:ext cx="10803531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按照标准的高效开发模式，首先根据功能设计，开发了高保真的产品原型和配套的</a:t>
            </a:r>
            <a:r>
              <a:rPr lang="en-US" altLang="zh-CN" b="1" dirty="0"/>
              <a:t>UI</a:t>
            </a:r>
            <a:r>
              <a:rPr lang="zh-CN" altLang="en-US" b="1" dirty="0"/>
              <a:t>元件，优化产品用户体验，同时也让之后的前端、后端开发过程更容易理解交互逻辑，高效开发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59" y="2737692"/>
            <a:ext cx="4738411" cy="29109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243" y="2925522"/>
            <a:ext cx="5299886" cy="2736111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  <p:bldP spid="7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前端开发</a:t>
            </a:r>
          </a:p>
        </p:txBody>
      </p:sp>
      <p:sp>
        <p:nvSpPr>
          <p:cNvPr id="16" name="文本框 97"/>
          <p:cNvSpPr txBox="1"/>
          <p:nvPr/>
        </p:nvSpPr>
        <p:spPr>
          <a:xfrm>
            <a:off x="1481597" y="1625918"/>
            <a:ext cx="429803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在安卓开发方面</a:t>
            </a:r>
            <a:r>
              <a:rPr lang="en-US" altLang="zh-CN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G16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小组的开发成员使用了</a:t>
            </a:r>
            <a:r>
              <a:rPr lang="en-US" altLang="zh-CN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Android Studio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作为编辑器，我们小组的代码文件结构如左图所示，我们使用了</a:t>
            </a:r>
            <a:r>
              <a:rPr lang="en-US" altLang="zh-CN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Gradle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进行了管理。其中绘制的</a:t>
            </a:r>
            <a:r>
              <a:rPr lang="en-US" altLang="zh-CN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UI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部分大多存储在</a:t>
            </a:r>
            <a:r>
              <a:rPr lang="en-US" altLang="zh-CN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res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文件夹中，</a:t>
            </a:r>
            <a:r>
              <a:rPr lang="en-US" altLang="zh-CN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java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部分则负责逻辑的处理。</a:t>
            </a:r>
            <a:endParaRPr lang="zh-CN" altLang="en-US" sz="1200" dirty="0">
              <a:solidFill>
                <a:srgbClr val="494949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2484E-C14D-421C-B21A-9ED3AA979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12" y="93214"/>
            <a:ext cx="4512777" cy="6858000"/>
          </a:xfrm>
          <a:prstGeom prst="rect">
            <a:avLst/>
          </a:prstGeom>
        </p:spPr>
      </p:pic>
      <p:sp>
        <p:nvSpPr>
          <p:cNvPr id="18" name="文本框 97">
            <a:extLst>
              <a:ext uri="{FF2B5EF4-FFF2-40B4-BE49-F238E27FC236}">
                <a16:creationId xmlns:a16="http://schemas.microsoft.com/office/drawing/2014/main" id="{523FF964-22C9-4F3E-B026-B923C0B4F860}"/>
              </a:ext>
            </a:extLst>
          </p:cNvPr>
          <p:cNvSpPr txBox="1"/>
          <p:nvPr/>
        </p:nvSpPr>
        <p:spPr>
          <a:xfrm>
            <a:off x="1448853" y="3212720"/>
            <a:ext cx="4298036" cy="89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我们小组使用了</a:t>
            </a:r>
            <a:r>
              <a:rPr lang="en-US" altLang="zh-CN" sz="1200" dirty="0" err="1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Navigation+Fragment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的形式来对切换操作进行管理。我们在</a:t>
            </a:r>
            <a:r>
              <a:rPr lang="en-US" altLang="zh-CN" sz="1200" dirty="0" err="1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mainActivity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栏中引用了</a:t>
            </a:r>
            <a:r>
              <a:rPr lang="en-US" altLang="zh-CN" sz="1200" dirty="0" err="1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View,Navigation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文件夹则主要记录了具体的相关</a:t>
            </a:r>
            <a:r>
              <a:rPr lang="en-US" altLang="zh-CN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XML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。</a:t>
            </a:r>
            <a:endParaRPr lang="zh-CN" altLang="en-US" sz="1200" dirty="0">
              <a:solidFill>
                <a:srgbClr val="494949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前端开发</a:t>
            </a:r>
          </a:p>
        </p:txBody>
      </p:sp>
      <p:sp>
        <p:nvSpPr>
          <p:cNvPr id="16" name="文本框 97"/>
          <p:cNvSpPr txBox="1"/>
          <p:nvPr/>
        </p:nvSpPr>
        <p:spPr>
          <a:xfrm>
            <a:off x="1481597" y="1625918"/>
            <a:ext cx="4298036" cy="11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另外，我们小组在前端还使用了不少的工具类，由工具类来具体记录对各种输入元素的操作，比如我们有专门处理</a:t>
            </a:r>
            <a:r>
              <a:rPr lang="en-US" altLang="zh-CN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http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请求的</a:t>
            </a:r>
            <a:r>
              <a:rPr lang="en-US" altLang="zh-CN" sz="1200" dirty="0" err="1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HttpRequestUtil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，同样，我们在前端也有生成</a:t>
            </a:r>
            <a:r>
              <a:rPr lang="en-US" altLang="zh-CN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NFC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与二维码的对应工具类，这种写法使得代码的可读性大大增加。</a:t>
            </a:r>
            <a:endParaRPr lang="zh-CN" altLang="en-US" sz="1200" dirty="0">
              <a:solidFill>
                <a:srgbClr val="494949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3EAB5-5B16-49E3-84C0-EA72199A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45" y="659560"/>
            <a:ext cx="4447619" cy="10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8F4B2-284F-4249-89D4-63AD8E0EF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93" y="2114320"/>
            <a:ext cx="5856839" cy="3719059"/>
          </a:xfrm>
          <a:prstGeom prst="rect">
            <a:avLst/>
          </a:prstGeom>
        </p:spPr>
      </p:pic>
      <p:sp>
        <p:nvSpPr>
          <p:cNvPr id="21" name="文本框 97">
            <a:extLst>
              <a:ext uri="{FF2B5EF4-FFF2-40B4-BE49-F238E27FC236}">
                <a16:creationId xmlns:a16="http://schemas.microsoft.com/office/drawing/2014/main" id="{F488051E-F908-4809-A5D7-B78C7671203B}"/>
              </a:ext>
            </a:extLst>
          </p:cNvPr>
          <p:cNvSpPr txBox="1"/>
          <p:nvPr/>
        </p:nvSpPr>
        <p:spPr>
          <a:xfrm>
            <a:off x="1481597" y="2958412"/>
            <a:ext cx="4298036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右图就是我们专门用来处理</a:t>
            </a:r>
            <a:r>
              <a:rPr lang="en-US" altLang="zh-CN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Http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的工具类，主要是对</a:t>
            </a:r>
            <a:r>
              <a:rPr lang="en-US" altLang="zh-CN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URL</a:t>
            </a:r>
            <a:r>
              <a:rPr lang="zh-CN" altLang="en-US" sz="1200" dirty="0">
                <a:solidFill>
                  <a:srgbClr val="494949"/>
                </a:solidFill>
                <a:latin typeface="等线" charset="0"/>
                <a:ea typeface="等线" charset="0"/>
                <a:cs typeface="Times New Roman" panose="02020603050405020304" pitchFamily="18" charset="0"/>
              </a:rPr>
              <a:t>进行相关的解析等工作。</a:t>
            </a:r>
            <a:endParaRPr lang="zh-CN" altLang="en-US" sz="1200" dirty="0">
              <a:solidFill>
                <a:srgbClr val="494949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587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后端开发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37" y="3332742"/>
            <a:ext cx="5490572" cy="1024679"/>
          </a:xfrm>
          <a:prstGeom prst="rect">
            <a:avLst/>
          </a:prstGeom>
        </p:spPr>
      </p:pic>
      <p:sp>
        <p:nvSpPr>
          <p:cNvPr id="16" name="文本框 97"/>
          <p:cNvSpPr txBox="1"/>
          <p:nvPr/>
        </p:nvSpPr>
        <p:spPr>
          <a:xfrm>
            <a:off x="1121405" y="1900019"/>
            <a:ext cx="4298036" cy="89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在我们的服务器端，</a:t>
            </a:r>
            <a:r>
              <a:rPr lang="en-US" altLang="zh-CN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G16</a:t>
            </a:r>
            <a:r>
              <a:rPr lang="zh-CN" altLang="en-US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小组选择了使用</a:t>
            </a:r>
            <a:r>
              <a:rPr lang="en-US" altLang="zh-CN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来作为应用容器引擎。目前我们在其中部署了三个服务，分别是</a:t>
            </a:r>
            <a:r>
              <a:rPr lang="en-US" altLang="zh-CN" sz="1200" dirty="0" err="1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mysql,redis</a:t>
            </a:r>
            <a:r>
              <a:rPr lang="zh-CN" altLang="en-US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以及我们部署的后端代码。</a:t>
            </a:r>
          </a:p>
        </p:txBody>
      </p:sp>
      <p:sp>
        <p:nvSpPr>
          <p:cNvPr id="17" name="文本框 97"/>
          <p:cNvSpPr txBox="1"/>
          <p:nvPr/>
        </p:nvSpPr>
        <p:spPr>
          <a:xfrm>
            <a:off x="6969930" y="4146654"/>
            <a:ext cx="4298036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G16</a:t>
            </a:r>
            <a:r>
              <a:rPr lang="zh-CN" altLang="en-US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小组将所有的后端接口情况全部输出到了</a:t>
            </a:r>
            <a:r>
              <a:rPr lang="en-US" altLang="zh-CN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swagger</a:t>
            </a:r>
            <a:r>
              <a:rPr lang="zh-CN" altLang="en-US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生成的接口文档当中，方便了后续的开发。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473" y="526617"/>
            <a:ext cx="6227303" cy="341019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后端开发</a:t>
            </a:r>
          </a:p>
        </p:txBody>
      </p:sp>
      <p:sp>
        <p:nvSpPr>
          <p:cNvPr id="16" name="文本框 97"/>
          <p:cNvSpPr txBox="1"/>
          <p:nvPr/>
        </p:nvSpPr>
        <p:spPr>
          <a:xfrm>
            <a:off x="8145709" y="2093104"/>
            <a:ext cx="3330583" cy="89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我们小组还为这个健康付</a:t>
            </a:r>
            <a:r>
              <a:rPr lang="en-US" altLang="zh-CN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en-US" sz="1200" dirty="0">
                <a:solidFill>
                  <a:srgbClr val="494949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在阿里云上申请开通了手机验证码的服务，以上是该服务详情的截图。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4" y="3083505"/>
            <a:ext cx="7610942" cy="1705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4" y="1453787"/>
            <a:ext cx="7610942" cy="1811497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后端开发</a:t>
            </a:r>
          </a:p>
        </p:txBody>
      </p:sp>
      <p:sp>
        <p:nvSpPr>
          <p:cNvPr id="16" name="文本框 97"/>
          <p:cNvSpPr txBox="1"/>
          <p:nvPr/>
        </p:nvSpPr>
        <p:spPr>
          <a:xfrm>
            <a:off x="368323" y="1982640"/>
            <a:ext cx="3330583" cy="283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在后端上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G16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小组采用了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Spring boot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+ 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Mybatis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的架构，</a:t>
            </a:r>
            <a:r>
              <a:rPr lang="zh-CN" altLang="en-US" sz="1200" dirty="0"/>
              <a:t>页面发送请求给控制器，控制器调用业务层处理逻辑，逻辑层向持久层发送请求，持久层与数据库交互，后将结果返回给业务层，业务层将处理逻辑发送给控制器，控制器再调用视图展现数据。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全组的开发成员都是用的是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inteliJ 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作为编辑器。我们为了模拟银行方面的接口，将服务商接口与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app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自己的接口进行了分离，使得项目更加的真实。</a:t>
            </a:r>
            <a:endParaRPr lang="zh-CN" altLang="en-US" sz="120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30" y="147382"/>
            <a:ext cx="3867150" cy="671512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后端开发</a:t>
            </a:r>
          </a:p>
        </p:txBody>
      </p:sp>
      <p:sp>
        <p:nvSpPr>
          <p:cNvPr id="16" name="文本框 97"/>
          <p:cNvSpPr txBox="1"/>
          <p:nvPr/>
        </p:nvSpPr>
        <p:spPr>
          <a:xfrm>
            <a:off x="368323" y="1982640"/>
            <a:ext cx="3330583" cy="14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我们小组在后端主要的工作流程如下。首先我们使用各种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controller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来与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app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前端发来的信息进行交互，右图便是一个比较典型的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controller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，可以有效地处理解析前端发送的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http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请求</a:t>
            </a:r>
            <a:r>
              <a:rPr lang="en-US" altLang="zh-CN" sz="1200" dirty="0" err="1">
                <a:ea typeface="等线" charset="0"/>
                <a:cs typeface="Times New Roman" panose="02020603050405020304" pitchFamily="18" charset="0"/>
              </a:rPr>
              <a:t>url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并且获取参数。</a:t>
            </a:r>
            <a:endParaRPr lang="zh-CN" altLang="en-US" sz="120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CD6F2-E8DC-4866-AC58-030CF553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528" y="165926"/>
            <a:ext cx="6069553" cy="3378927"/>
          </a:xfrm>
          <a:prstGeom prst="rect">
            <a:avLst/>
          </a:prstGeom>
        </p:spPr>
      </p:pic>
      <p:sp>
        <p:nvSpPr>
          <p:cNvPr id="18" name="文本框 97">
            <a:extLst>
              <a:ext uri="{FF2B5EF4-FFF2-40B4-BE49-F238E27FC236}">
                <a16:creationId xmlns:a16="http://schemas.microsoft.com/office/drawing/2014/main" id="{EF0DB7B0-2BC7-4490-9AEA-8EFAF1894998}"/>
              </a:ext>
            </a:extLst>
          </p:cNvPr>
          <p:cNvSpPr txBox="1"/>
          <p:nvPr/>
        </p:nvSpPr>
        <p:spPr>
          <a:xfrm>
            <a:off x="368323" y="3412471"/>
            <a:ext cx="3330583" cy="89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ea typeface="等线" panose="02010600030101010101" pitchFamily="2" charset="-122"/>
                <a:cs typeface="Times New Roman" panose="02020603050405020304" pitchFamily="18" charset="0"/>
              </a:rPr>
              <a:t>Controller</a:t>
            </a:r>
            <a:r>
              <a:rPr lang="zh-CN" altLang="en-US" sz="1200" dirty="0">
                <a:ea typeface="等线" panose="02010600030101010101" pitchFamily="2" charset="-122"/>
                <a:cs typeface="Times New Roman" panose="02020603050405020304" pitchFamily="18" charset="0"/>
              </a:rPr>
              <a:t>则会调用对应的</a:t>
            </a:r>
            <a:r>
              <a:rPr lang="en-US" altLang="zh-CN" sz="1200" dirty="0">
                <a:ea typeface="等线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en-US" sz="1200" dirty="0">
                <a:ea typeface="等线" panose="02010600030101010101" pitchFamily="2" charset="-122"/>
                <a:cs typeface="Times New Roman" panose="02020603050405020304" pitchFamily="18" charset="0"/>
              </a:rPr>
              <a:t>，我们组为了代码规范，在</a:t>
            </a:r>
            <a:r>
              <a:rPr lang="en-US" altLang="zh-CN" sz="1200" dirty="0">
                <a:ea typeface="等线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en-US" sz="1200" dirty="0">
                <a:ea typeface="等线" panose="02010600030101010101" pitchFamily="2" charset="-122"/>
                <a:cs typeface="Times New Roman" panose="02020603050405020304" pitchFamily="18" charset="0"/>
              </a:rPr>
              <a:t>一层设置了接口类。由接口类来处理具体的逻辑操作。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84045F-8B73-40BC-89D4-0FD54A2A5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528" y="3826422"/>
            <a:ext cx="2819048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021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>
            <a:alphaModFix amt="7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图形 6"/>
          <p:cNvSpPr/>
          <p:nvPr/>
        </p:nvSpPr>
        <p:spPr>
          <a:xfrm rot="19725250">
            <a:off x="1538833" y="-447675"/>
            <a:ext cx="2033041" cy="2416718"/>
          </a:xfrm>
          <a:custGeom>
            <a:avLst/>
            <a:gdLst>
              <a:gd name="connsiteX0" fmla="*/ 1052637 w 1721020"/>
              <a:gd name="connsiteY0" fmla="*/ 149476 h 1976137"/>
              <a:gd name="connsiteX1" fmla="*/ 159731 w 1721020"/>
              <a:gd name="connsiteY1" fmla="*/ 283918 h 1976137"/>
              <a:gd name="connsiteX2" fmla="*/ 16785 w 1721020"/>
              <a:gd name="connsiteY2" fmla="*/ 635817 h 1976137"/>
              <a:gd name="connsiteX3" fmla="*/ 938847 w 1721020"/>
              <a:gd name="connsiteY3" fmla="*/ 1959990 h 1976137"/>
              <a:gd name="connsiteX4" fmla="*/ 1356347 w 1721020"/>
              <a:gd name="connsiteY4" fmla="*/ 1937718 h 1976137"/>
              <a:gd name="connsiteX5" fmla="*/ 1247011 w 1721020"/>
              <a:gd name="connsiteY5" fmla="*/ 345065 h 1976137"/>
              <a:gd name="connsiteX6" fmla="*/ 1052637 w 1721020"/>
              <a:gd name="connsiteY6" fmla="*/ 149476 h 197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1020" h="1976137">
                <a:moveTo>
                  <a:pt x="1052637" y="149476"/>
                </a:moveTo>
                <a:cubicBezTo>
                  <a:pt x="855833" y="10580"/>
                  <a:pt x="479638" y="-154638"/>
                  <a:pt x="159731" y="283918"/>
                </a:cubicBezTo>
                <a:cubicBezTo>
                  <a:pt x="84006" y="387585"/>
                  <a:pt x="35008" y="508663"/>
                  <a:pt x="16785" y="635817"/>
                </a:cubicBezTo>
                <a:cubicBezTo>
                  <a:pt x="-34643" y="989334"/>
                  <a:pt x="-26949" y="1753063"/>
                  <a:pt x="938847" y="1959990"/>
                </a:cubicBezTo>
                <a:cubicBezTo>
                  <a:pt x="1077339" y="1989551"/>
                  <a:pt x="1221905" y="1983072"/>
                  <a:pt x="1356347" y="1937718"/>
                </a:cubicBezTo>
                <a:cubicBezTo>
                  <a:pt x="1670990" y="1831218"/>
                  <a:pt x="2040300" y="1482559"/>
                  <a:pt x="1247011" y="345065"/>
                </a:cubicBezTo>
                <a:cubicBezTo>
                  <a:pt x="1193963" y="269340"/>
                  <a:pt x="1128362" y="202524"/>
                  <a:pt x="1052637" y="149476"/>
                </a:cubicBezTo>
                <a:close/>
              </a:path>
            </a:pathLst>
          </a:custGeom>
          <a:solidFill>
            <a:schemeClr val="tx1"/>
          </a:solidFill>
          <a:ln w="404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830556" y="366606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925310" y="967623"/>
            <a:ext cx="1590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7152" y="2299533"/>
            <a:ext cx="3115985" cy="2258934"/>
            <a:chOff x="615281" y="2473856"/>
            <a:chExt cx="3115985" cy="2258934"/>
          </a:xfrm>
        </p:grpSpPr>
        <p:sp>
          <p:nvSpPr>
            <p:cNvPr id="34" name="图形 1"/>
            <p:cNvSpPr/>
            <p:nvPr/>
          </p:nvSpPr>
          <p:spPr>
            <a:xfrm rot="1387572">
              <a:off x="615281" y="2473856"/>
              <a:ext cx="1922640" cy="225893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solidFill>
                <a:schemeClr val="bg1">
                  <a:lumMod val="85000"/>
                  <a:alpha val="0"/>
                </a:schemeClr>
              </a:solidFill>
              <a:prstDash val="solid"/>
              <a:miter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图形 1"/>
            <p:cNvSpPr/>
            <p:nvPr/>
          </p:nvSpPr>
          <p:spPr>
            <a:xfrm rot="1387572">
              <a:off x="698432" y="2571551"/>
              <a:ext cx="1756338" cy="206354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1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47" name="图形 1"/>
            <p:cNvSpPr/>
            <p:nvPr/>
          </p:nvSpPr>
          <p:spPr>
            <a:xfrm rot="1387572">
              <a:off x="781583" y="2669246"/>
              <a:ext cx="1590037" cy="186815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48" name="图形 1"/>
            <p:cNvSpPr/>
            <p:nvPr/>
          </p:nvSpPr>
          <p:spPr>
            <a:xfrm rot="1387572">
              <a:off x="864733" y="2766941"/>
              <a:ext cx="1423735" cy="167276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49" name="图形 1"/>
            <p:cNvSpPr/>
            <p:nvPr/>
          </p:nvSpPr>
          <p:spPr>
            <a:xfrm rot="1387572">
              <a:off x="947884" y="2864636"/>
              <a:ext cx="1257433" cy="147737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50" name="图形 1"/>
            <p:cNvSpPr/>
            <p:nvPr/>
          </p:nvSpPr>
          <p:spPr>
            <a:xfrm rot="1387572">
              <a:off x="1031035" y="2962331"/>
              <a:ext cx="1091132" cy="128198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8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35" name="图形 1"/>
            <p:cNvSpPr/>
            <p:nvPr/>
          </p:nvSpPr>
          <p:spPr>
            <a:xfrm rot="1387572">
              <a:off x="1114186" y="3060026"/>
              <a:ext cx="924830" cy="108659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noFill/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图形 1"/>
            <p:cNvSpPr/>
            <p:nvPr/>
          </p:nvSpPr>
          <p:spPr>
            <a:xfrm rot="1387572">
              <a:off x="1114186" y="3060026"/>
              <a:ext cx="924830" cy="108659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3175" cap="flat">
              <a:noFill/>
              <a:prstDash val="solid"/>
              <a:miter/>
            </a:ln>
            <a:effectLst>
              <a:outerShdw blurRad="190500" dist="38100" dir="13500000" algn="b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73047" y="3429000"/>
              <a:ext cx="1151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323232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1</a:t>
              </a:r>
              <a:endParaRPr lang="zh-CN" altLang="en-US" sz="2400" b="1" dirty="0">
                <a:solidFill>
                  <a:srgbClr val="32323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473047" y="3859186"/>
              <a:ext cx="22582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项目计划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255022" y="2299533"/>
            <a:ext cx="2863195" cy="2258934"/>
            <a:chOff x="615281" y="2473856"/>
            <a:chExt cx="2863195" cy="2258934"/>
          </a:xfrm>
        </p:grpSpPr>
        <p:sp>
          <p:nvSpPr>
            <p:cNvPr id="102" name="图形 1"/>
            <p:cNvSpPr/>
            <p:nvPr/>
          </p:nvSpPr>
          <p:spPr>
            <a:xfrm rot="1387572">
              <a:off x="615281" y="2473856"/>
              <a:ext cx="1922640" cy="225893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solidFill>
                <a:schemeClr val="bg1">
                  <a:lumMod val="85000"/>
                  <a:alpha val="0"/>
                </a:schemeClr>
              </a:solidFill>
              <a:prstDash val="solid"/>
              <a:miter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图形 1"/>
            <p:cNvSpPr/>
            <p:nvPr/>
          </p:nvSpPr>
          <p:spPr>
            <a:xfrm rot="1387572">
              <a:off x="698432" y="2571551"/>
              <a:ext cx="1756338" cy="206354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1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04" name="图形 1"/>
            <p:cNvSpPr/>
            <p:nvPr/>
          </p:nvSpPr>
          <p:spPr>
            <a:xfrm rot="1387572">
              <a:off x="781583" y="2669246"/>
              <a:ext cx="1590037" cy="186815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05" name="图形 1"/>
            <p:cNvSpPr/>
            <p:nvPr/>
          </p:nvSpPr>
          <p:spPr>
            <a:xfrm rot="1387572">
              <a:off x="864733" y="2766941"/>
              <a:ext cx="1423735" cy="167276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06" name="图形 1"/>
            <p:cNvSpPr/>
            <p:nvPr/>
          </p:nvSpPr>
          <p:spPr>
            <a:xfrm rot="1387572">
              <a:off x="947884" y="2864636"/>
              <a:ext cx="1257433" cy="147737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07" name="图形 1"/>
            <p:cNvSpPr/>
            <p:nvPr/>
          </p:nvSpPr>
          <p:spPr>
            <a:xfrm rot="1387572">
              <a:off x="1031035" y="2962331"/>
              <a:ext cx="1091132" cy="128198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8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08" name="图形 1"/>
            <p:cNvSpPr/>
            <p:nvPr/>
          </p:nvSpPr>
          <p:spPr>
            <a:xfrm rot="1387572">
              <a:off x="1114186" y="3060026"/>
              <a:ext cx="924830" cy="108659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noFill/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图形 1"/>
            <p:cNvSpPr/>
            <p:nvPr/>
          </p:nvSpPr>
          <p:spPr>
            <a:xfrm rot="1387572">
              <a:off x="1114186" y="3060026"/>
              <a:ext cx="924830" cy="108659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3175" cap="flat">
              <a:noFill/>
              <a:prstDash val="solid"/>
              <a:miter/>
            </a:ln>
            <a:effectLst>
              <a:outerShdw blurRad="190500" dist="38100" dir="13500000" algn="b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473047" y="3429000"/>
              <a:ext cx="1151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323232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2</a:t>
              </a:r>
              <a:endParaRPr lang="zh-CN" altLang="en-US" sz="2400" b="1" dirty="0">
                <a:solidFill>
                  <a:srgbClr val="32323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397318" y="3859186"/>
              <a:ext cx="20811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需求分析</a:t>
              </a: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112892" y="2299533"/>
            <a:ext cx="3283442" cy="2258934"/>
            <a:chOff x="615281" y="2473856"/>
            <a:chExt cx="3283442" cy="2258934"/>
          </a:xfrm>
        </p:grpSpPr>
        <p:sp>
          <p:nvSpPr>
            <p:cNvPr id="113" name="图形 1"/>
            <p:cNvSpPr/>
            <p:nvPr/>
          </p:nvSpPr>
          <p:spPr>
            <a:xfrm rot="1387572">
              <a:off x="615281" y="2473856"/>
              <a:ext cx="1922640" cy="225893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solidFill>
                <a:schemeClr val="bg1">
                  <a:lumMod val="85000"/>
                  <a:alpha val="0"/>
                </a:schemeClr>
              </a:solidFill>
              <a:prstDash val="solid"/>
              <a:miter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图形 1"/>
            <p:cNvSpPr/>
            <p:nvPr/>
          </p:nvSpPr>
          <p:spPr>
            <a:xfrm rot="1387572">
              <a:off x="698432" y="2571551"/>
              <a:ext cx="1756338" cy="206354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1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15" name="图形 1"/>
            <p:cNvSpPr/>
            <p:nvPr/>
          </p:nvSpPr>
          <p:spPr>
            <a:xfrm rot="1387572">
              <a:off x="781583" y="2669246"/>
              <a:ext cx="1590037" cy="186815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16" name="图形 1"/>
            <p:cNvSpPr/>
            <p:nvPr/>
          </p:nvSpPr>
          <p:spPr>
            <a:xfrm rot="1387572">
              <a:off x="864733" y="2766941"/>
              <a:ext cx="1423735" cy="167276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17" name="图形 1"/>
            <p:cNvSpPr/>
            <p:nvPr/>
          </p:nvSpPr>
          <p:spPr>
            <a:xfrm rot="1387572">
              <a:off x="947884" y="2864636"/>
              <a:ext cx="1257433" cy="147737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18" name="图形 1"/>
            <p:cNvSpPr/>
            <p:nvPr/>
          </p:nvSpPr>
          <p:spPr>
            <a:xfrm rot="1387572">
              <a:off x="1031035" y="2962331"/>
              <a:ext cx="1091132" cy="128198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8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19" name="图形 1"/>
            <p:cNvSpPr/>
            <p:nvPr/>
          </p:nvSpPr>
          <p:spPr>
            <a:xfrm rot="1387572">
              <a:off x="1114186" y="3060026"/>
              <a:ext cx="924830" cy="108659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noFill/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图形 1"/>
            <p:cNvSpPr/>
            <p:nvPr/>
          </p:nvSpPr>
          <p:spPr>
            <a:xfrm rot="1387572">
              <a:off x="1114186" y="3060026"/>
              <a:ext cx="924830" cy="108659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3175" cap="flat">
              <a:noFill/>
              <a:prstDash val="solid"/>
              <a:miter/>
            </a:ln>
            <a:effectLst>
              <a:outerShdw blurRad="190500" dist="38100" dir="13500000" algn="b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1473047" y="3429000"/>
              <a:ext cx="1151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323232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3</a:t>
              </a:r>
              <a:endParaRPr lang="zh-CN" altLang="en-US" sz="2400" b="1" dirty="0">
                <a:solidFill>
                  <a:srgbClr val="32323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1473047" y="3827206"/>
              <a:ext cx="24256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设计开发</a:t>
              </a: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970763" y="2299533"/>
            <a:ext cx="2824085" cy="2258934"/>
            <a:chOff x="615281" y="2473856"/>
            <a:chExt cx="2824085" cy="2258934"/>
          </a:xfrm>
        </p:grpSpPr>
        <p:sp>
          <p:nvSpPr>
            <p:cNvPr id="124" name="图形 1"/>
            <p:cNvSpPr/>
            <p:nvPr/>
          </p:nvSpPr>
          <p:spPr>
            <a:xfrm rot="1387572">
              <a:off x="615281" y="2473856"/>
              <a:ext cx="1922640" cy="225893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solidFill>
                <a:schemeClr val="bg1">
                  <a:lumMod val="85000"/>
                  <a:alpha val="0"/>
                </a:schemeClr>
              </a:solidFill>
              <a:prstDash val="solid"/>
              <a:miter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图形 1"/>
            <p:cNvSpPr/>
            <p:nvPr/>
          </p:nvSpPr>
          <p:spPr>
            <a:xfrm rot="1387572">
              <a:off x="698432" y="2571551"/>
              <a:ext cx="1756338" cy="206354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1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26" name="图形 1"/>
            <p:cNvSpPr/>
            <p:nvPr/>
          </p:nvSpPr>
          <p:spPr>
            <a:xfrm rot="1387572">
              <a:off x="781583" y="2669246"/>
              <a:ext cx="1590037" cy="186815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27" name="图形 1"/>
            <p:cNvSpPr/>
            <p:nvPr/>
          </p:nvSpPr>
          <p:spPr>
            <a:xfrm rot="1387572">
              <a:off x="864733" y="2766941"/>
              <a:ext cx="1423735" cy="167276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28" name="图形 1"/>
            <p:cNvSpPr/>
            <p:nvPr/>
          </p:nvSpPr>
          <p:spPr>
            <a:xfrm rot="1387572">
              <a:off x="947884" y="2864636"/>
              <a:ext cx="1257433" cy="147737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29" name="图形 1"/>
            <p:cNvSpPr/>
            <p:nvPr/>
          </p:nvSpPr>
          <p:spPr>
            <a:xfrm rot="1387572">
              <a:off x="1031035" y="2962331"/>
              <a:ext cx="1091132" cy="128198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8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30" name="图形 1"/>
            <p:cNvSpPr/>
            <p:nvPr/>
          </p:nvSpPr>
          <p:spPr>
            <a:xfrm rot="1387572">
              <a:off x="1114186" y="3060026"/>
              <a:ext cx="924830" cy="108659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noFill/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图形 1"/>
            <p:cNvSpPr/>
            <p:nvPr/>
          </p:nvSpPr>
          <p:spPr>
            <a:xfrm rot="1387572">
              <a:off x="1114186" y="3060026"/>
              <a:ext cx="924830" cy="108659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3175" cap="flat">
              <a:noFill/>
              <a:prstDash val="solid"/>
              <a:miter/>
            </a:ln>
            <a:effectLst>
              <a:outerShdw blurRad="190500" dist="38100" dir="13500000" algn="b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473047" y="3429000"/>
              <a:ext cx="1151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323232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4</a:t>
              </a:r>
              <a:endParaRPr lang="zh-CN" altLang="en-US" sz="2400" b="1" dirty="0">
                <a:solidFill>
                  <a:srgbClr val="323232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1473047" y="3827206"/>
              <a:ext cx="19663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系统测试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后端开发</a:t>
            </a:r>
          </a:p>
        </p:txBody>
      </p:sp>
      <p:sp>
        <p:nvSpPr>
          <p:cNvPr id="16" name="文本框 97"/>
          <p:cNvSpPr txBox="1"/>
          <p:nvPr/>
        </p:nvSpPr>
        <p:spPr>
          <a:xfrm>
            <a:off x="368323" y="1982640"/>
            <a:ext cx="3330583" cy="89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而在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service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当中，我们则调用了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Dao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类来存储对数据库的操作接口，最终，我们对数据库的操作在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xml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形式的</a:t>
            </a:r>
            <a:r>
              <a:rPr lang="en-US" altLang="zh-CN" sz="1200" dirty="0">
                <a:ea typeface="等线" charset="0"/>
                <a:cs typeface="Times New Roman" panose="02020603050405020304" pitchFamily="18" charset="0"/>
              </a:rPr>
              <a:t>mapper</a:t>
            </a:r>
            <a:r>
              <a:rPr lang="zh-CN" altLang="en-US" sz="1200" dirty="0">
                <a:ea typeface="等线" charset="0"/>
                <a:cs typeface="Times New Roman" panose="02020603050405020304" pitchFamily="18" charset="0"/>
              </a:rPr>
              <a:t>当中实现。</a:t>
            </a:r>
            <a:endParaRPr lang="zh-CN" altLang="en-US" sz="120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97">
            <a:extLst>
              <a:ext uri="{FF2B5EF4-FFF2-40B4-BE49-F238E27FC236}">
                <a16:creationId xmlns:a16="http://schemas.microsoft.com/office/drawing/2014/main" id="{EF0DB7B0-2BC7-4490-9AEA-8EFAF1894998}"/>
              </a:ext>
            </a:extLst>
          </p:cNvPr>
          <p:cNvSpPr txBox="1"/>
          <p:nvPr/>
        </p:nvSpPr>
        <p:spPr>
          <a:xfrm>
            <a:off x="368323" y="3412471"/>
            <a:ext cx="3330583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ea typeface="等线" panose="02010600030101010101" pitchFamily="2" charset="-122"/>
                <a:cs typeface="Times New Roman" panose="02020603050405020304" pitchFamily="18" charset="0"/>
              </a:rPr>
              <a:t>当获得了数据之后，</a:t>
            </a:r>
            <a:r>
              <a:rPr lang="en-US" altLang="zh-CN" sz="1200" dirty="0">
                <a:ea typeface="等线" panose="02010600030101010101" pitchFamily="2" charset="-122"/>
                <a:cs typeface="Times New Roman" panose="02020603050405020304" pitchFamily="18" charset="0"/>
              </a:rPr>
              <a:t>controller</a:t>
            </a:r>
            <a:r>
              <a:rPr lang="zh-CN" altLang="en-US" sz="1200" dirty="0">
                <a:ea typeface="等线" panose="02010600030101010101" pitchFamily="2" charset="-122"/>
                <a:cs typeface="Times New Roman" panose="02020603050405020304" pitchFamily="18" charset="0"/>
              </a:rPr>
              <a:t>类将以我们定义的</a:t>
            </a:r>
            <a:r>
              <a:rPr lang="en-US" altLang="zh-CN" sz="1200" dirty="0">
                <a:ea typeface="等线" panose="02010600030101010101" pitchFamily="2" charset="-122"/>
                <a:cs typeface="Times New Roman" panose="02020603050405020304" pitchFamily="18" charset="0"/>
              </a:rPr>
              <a:t>message</a:t>
            </a:r>
            <a:r>
              <a:rPr lang="zh-CN" altLang="en-US" sz="1200" dirty="0">
                <a:ea typeface="等线" panose="02010600030101010101" pitchFamily="2" charset="-122"/>
                <a:cs typeface="Times New Roman" panose="02020603050405020304" pitchFamily="18" charset="0"/>
              </a:rPr>
              <a:t>类的形式将返回结果传回前端。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69F21-1A2D-497C-BB12-FDDBC90DC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36" y="853236"/>
            <a:ext cx="6089446" cy="3778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BB65F-DAA5-4D0F-801D-61D3AF8FF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149" y="4985882"/>
            <a:ext cx="7363627" cy="11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390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后端开发</a:t>
            </a:r>
          </a:p>
        </p:txBody>
      </p:sp>
      <p:sp>
        <p:nvSpPr>
          <p:cNvPr id="16" name="文本框 97"/>
          <p:cNvSpPr txBox="1"/>
          <p:nvPr/>
        </p:nvSpPr>
        <p:spPr>
          <a:xfrm>
            <a:off x="368323" y="1982640"/>
            <a:ext cx="3330583" cy="14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ea typeface="等线" panose="02010600030101010101" pitchFamily="2" charset="-122"/>
                <a:cs typeface="Times New Roman" panose="02020603050405020304" pitchFamily="18" charset="0"/>
              </a:rPr>
              <a:t>后端的具体数据库设置则由右图所示，我们组为了模拟得更加真实，专门设置了后缀为</a:t>
            </a:r>
            <a:r>
              <a:rPr lang="en-US" altLang="zh-CN" sz="1200" dirty="0" err="1"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200" dirty="0">
                <a:ea typeface="等线" panose="02010600030101010101" pitchFamily="2" charset="-122"/>
                <a:cs typeface="Times New Roman" panose="02020603050405020304" pitchFamily="18" charset="0"/>
              </a:rPr>
              <a:t>的数据库，这些数据库都是用来模拟其他运营角色的数据库，其存储的有银行方面的数据以及公交卡方面的数据。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A9B04-5640-4032-8239-B328934AF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63" y="384063"/>
            <a:ext cx="506800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141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视频展示</a:t>
            </a:r>
          </a:p>
        </p:txBody>
      </p:sp>
      <p:pic>
        <p:nvPicPr>
          <p:cNvPr id="3" name="presentation">
            <a:hlinkClick r:id="" action="ppaction://media"/>
            <a:extLst>
              <a:ext uri="{FF2B5EF4-FFF2-40B4-BE49-F238E27FC236}">
                <a16:creationId xmlns:a16="http://schemas.microsoft.com/office/drawing/2014/main" id="{424A3EFF-8249-4AFF-AB9B-63A687732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1580" y="12802"/>
            <a:ext cx="3108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012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442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79084" y="-4944496"/>
            <a:ext cx="16747384" cy="16747384"/>
            <a:chOff x="-3078555" y="-4343967"/>
            <a:chExt cx="15546326" cy="15546326"/>
          </a:xfrm>
        </p:grpSpPr>
        <p:sp>
          <p:nvSpPr>
            <p:cNvPr id="3" name="椭圆 2"/>
            <p:cNvSpPr/>
            <p:nvPr/>
          </p:nvSpPr>
          <p:spPr>
            <a:xfrm>
              <a:off x="-3078555" y="-4343967"/>
              <a:ext cx="15546326" cy="15546326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-2744764" y="-4010177"/>
              <a:ext cx="14878745" cy="14878745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66667"/>
                  <a:alpha val="9523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-2410974" y="-3676386"/>
              <a:ext cx="14211164" cy="14211164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68333"/>
                  <a:alpha val="9047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2077183" y="-3342596"/>
              <a:ext cx="13543583" cy="13543583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0000"/>
                  <a:alpha val="8571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-1743393" y="-3008805"/>
              <a:ext cx="12876002" cy="1287600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1667"/>
                  <a:alpha val="8095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-1409603" y="-2675015"/>
              <a:ext cx="12208421" cy="1220842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3333"/>
                  <a:alpha val="7619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-1075812" y="-2341224"/>
              <a:ext cx="11540840" cy="1154084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5000"/>
                  <a:alpha val="7142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-742022" y="-2007434"/>
              <a:ext cx="10873259" cy="10873259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6667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-408231" y="-1673643"/>
              <a:ext cx="10205678" cy="1020567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8333"/>
                  <a:alpha val="6190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-74441" y="-1339853"/>
              <a:ext cx="9538097" cy="9538097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0000"/>
                  <a:alpha val="5714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59350" y="-1006062"/>
              <a:ext cx="8870516" cy="8870516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1667"/>
                  <a:alpha val="5238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93140" y="-672272"/>
              <a:ext cx="8202935" cy="8202935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3333"/>
                  <a:alpha val="4761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26931" y="-338481"/>
              <a:ext cx="7535354" cy="7535354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5000"/>
                  <a:alpha val="4285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260721" y="-4691"/>
              <a:ext cx="6867773" cy="6867773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6667"/>
                  <a:alpha val="3809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594512" y="329100"/>
              <a:ext cx="6200192" cy="620019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8333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28302" y="662890"/>
              <a:ext cx="5532612" cy="553261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0000"/>
                  <a:alpha val="2857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262093" y="996681"/>
              <a:ext cx="4865031" cy="486503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1667"/>
                  <a:alpha val="2381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595883" y="1330471"/>
              <a:ext cx="4197450" cy="419745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3333"/>
                  <a:alpha val="1904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929674" y="1664262"/>
              <a:ext cx="3529869" cy="3529869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5000"/>
                  <a:alpha val="1428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263464" y="1998052"/>
              <a:ext cx="2862288" cy="286228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6667"/>
                  <a:alpha val="952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597254" y="2331843"/>
              <a:ext cx="2194707" cy="2194707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8333"/>
                  <a:alpha val="476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3931045" y="2665633"/>
              <a:ext cx="1527126" cy="1527126"/>
            </a:xfrm>
            <a:prstGeom prst="ellipse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511550" y="2057221"/>
            <a:ext cx="2481512" cy="1336764"/>
            <a:chOff x="3511550" y="2228671"/>
            <a:chExt cx="2481512" cy="1336764"/>
          </a:xfrm>
        </p:grpSpPr>
        <p:sp>
          <p:nvSpPr>
            <p:cNvPr id="26" name="文本框 25"/>
            <p:cNvSpPr txBox="1"/>
            <p:nvPr/>
          </p:nvSpPr>
          <p:spPr>
            <a:xfrm>
              <a:off x="3702050" y="2365106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84732" y="2352703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7727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7727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667414" y="2340300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5455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5455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650095" y="232789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3182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3182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632777" y="2315493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0909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0909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615459" y="2303090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8636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8636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98141" y="229068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6364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6364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580823" y="2278284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4091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4091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63505" y="2265881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1818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1818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546186" y="225347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9545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9545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528868" y="2241074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7273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7273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511550" y="2228671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18286" y="3101566"/>
            <a:ext cx="1809420" cy="1779131"/>
            <a:chOff x="3918286" y="3101566"/>
            <a:chExt cx="1809420" cy="1779131"/>
          </a:xfrm>
        </p:grpSpPr>
        <p:sp>
          <p:nvSpPr>
            <p:cNvPr id="38" name="文本框 37"/>
            <p:cNvSpPr txBox="1"/>
            <p:nvPr/>
          </p:nvSpPr>
          <p:spPr>
            <a:xfrm>
              <a:off x="4153236" y="3311037"/>
              <a:ext cx="15744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131877" y="3291994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ECECE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ECECE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110518" y="3272951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D9D9D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D9D9D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089159" y="3253908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C7C7C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C7C7C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067800" y="3234866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B4B4B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B4B4B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046441" y="3215823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A1A1A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A1A1A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025081" y="3196780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8F8F8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8F8F8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003722" y="3177737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7C7C7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7C7C7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982363" y="3158694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69696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69696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961004" y="3139652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57575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57575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939645" y="3120609"/>
              <a:ext cx="157447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44444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44444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918286" y="3101566"/>
              <a:ext cx="15744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3232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9600" dirty="0">
                <a:solidFill>
                  <a:srgbClr val="3232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5910919" y="3446452"/>
            <a:ext cx="3382665" cy="747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系统测试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96000" y="-2078599"/>
            <a:ext cx="5948978" cy="5063335"/>
            <a:chOff x="-2344603" y="-3324499"/>
            <a:chExt cx="5948978" cy="5063335"/>
          </a:xfrm>
        </p:grpSpPr>
        <p:sp>
          <p:nvSpPr>
            <p:cNvPr id="3" name="图形 1"/>
            <p:cNvSpPr/>
            <p:nvPr/>
          </p:nvSpPr>
          <p:spPr>
            <a:xfrm rot="14887572">
              <a:off x="-1901782" y="-3767320"/>
              <a:ext cx="5063335" cy="5948978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-2162584" y="-3169579"/>
              <a:ext cx="5584942" cy="4753495"/>
              <a:chOff x="-2162584" y="-3169579"/>
              <a:chExt cx="5584942" cy="4753495"/>
            </a:xfrm>
          </p:grpSpPr>
          <p:sp>
            <p:nvSpPr>
              <p:cNvPr id="5" name="图形 1"/>
              <p:cNvSpPr/>
              <p:nvPr/>
            </p:nvSpPr>
            <p:spPr>
              <a:xfrm rot="14887572">
                <a:off x="-1746861" y="-3585302"/>
                <a:ext cx="4753495" cy="558494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4444"/>
                    <a:alpha val="2222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" name="图形 1"/>
              <p:cNvSpPr/>
              <p:nvPr/>
            </p:nvSpPr>
            <p:spPr>
              <a:xfrm rot="14887572">
                <a:off x="-1591941" y="-3403284"/>
                <a:ext cx="4443654" cy="522090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图形 1"/>
              <p:cNvSpPr/>
              <p:nvPr/>
            </p:nvSpPr>
            <p:spPr>
              <a:xfrm rot="14887572">
                <a:off x="-1437021" y="-3221266"/>
                <a:ext cx="4133813" cy="485687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8889"/>
                    <a:alpha val="4444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图形 1"/>
              <p:cNvSpPr/>
              <p:nvPr/>
            </p:nvSpPr>
            <p:spPr>
              <a:xfrm rot="14887572">
                <a:off x="-1282100" y="-3039248"/>
                <a:ext cx="3823973" cy="4492834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6111"/>
                    <a:alpha val="5555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图形 1"/>
              <p:cNvSpPr/>
              <p:nvPr/>
            </p:nvSpPr>
            <p:spPr>
              <a:xfrm rot="14887572">
                <a:off x="-1127180" y="-2857230"/>
                <a:ext cx="3514132" cy="4128798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图形 1"/>
              <p:cNvSpPr/>
              <p:nvPr/>
            </p:nvSpPr>
            <p:spPr>
              <a:xfrm rot="14887572">
                <a:off x="-972260" y="-2675212"/>
                <a:ext cx="3204291" cy="376476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0556"/>
                    <a:alpha val="7777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图形 1"/>
              <p:cNvSpPr/>
              <p:nvPr/>
            </p:nvSpPr>
            <p:spPr>
              <a:xfrm rot="14887572">
                <a:off x="-817339" y="-2493194"/>
                <a:ext cx="2894451" cy="340072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77778"/>
                    <a:alpha val="8888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图形 1"/>
              <p:cNvSpPr/>
              <p:nvPr/>
            </p:nvSpPr>
            <p:spPr>
              <a:xfrm rot="14887572">
                <a:off x="-662419" y="-231117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图形 1"/>
              <p:cNvSpPr/>
              <p:nvPr/>
            </p:nvSpPr>
            <p:spPr>
              <a:xfrm rot="14887572">
                <a:off x="-652248" y="-231433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190500" dist="381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6994357" y="207493"/>
            <a:ext cx="254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测试结果</a:t>
            </a:r>
          </a:p>
        </p:txBody>
      </p:sp>
      <p:grpSp>
        <p:nvGrpSpPr>
          <p:cNvPr id="16" name="组合 15"/>
          <p:cNvGrpSpPr/>
          <p:nvPr/>
        </p:nvGrpSpPr>
        <p:grpSpPr>
          <a:xfrm rot="685604">
            <a:off x="1267889" y="1463746"/>
            <a:ext cx="4108644" cy="4436573"/>
            <a:chOff x="1404990" y="2074808"/>
            <a:chExt cx="4108644" cy="4436573"/>
          </a:xfrm>
        </p:grpSpPr>
        <p:grpSp>
          <p:nvGrpSpPr>
            <p:cNvPr id="153" name="组合 152"/>
            <p:cNvGrpSpPr/>
            <p:nvPr/>
          </p:nvGrpSpPr>
          <p:grpSpPr>
            <a:xfrm>
              <a:off x="3954365" y="3717607"/>
              <a:ext cx="135377" cy="252522"/>
              <a:chOff x="3261906" y="3717607"/>
              <a:chExt cx="135377" cy="25252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61906" y="3717607"/>
                <a:ext cx="100041" cy="100041"/>
              </a:xfrm>
              <a:prstGeom prst="ellipse">
                <a:avLst/>
              </a:prstGeom>
              <a:solidFill>
                <a:srgbClr val="8B8B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4692463">
                <a:off x="3291032" y="3863878"/>
                <a:ext cx="114121" cy="98381"/>
              </a:xfrm>
              <a:prstGeom prst="triangle">
                <a:avLst/>
              </a:prstGeom>
              <a:solidFill>
                <a:srgbClr val="8B8B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 rot="20880000">
              <a:off x="1538574" y="2074808"/>
              <a:ext cx="2492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600" dirty="0">
                  <a:solidFill>
                    <a:srgbClr val="323232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用例执行情况</a:t>
              </a: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1404990" y="2728549"/>
              <a:ext cx="2409194" cy="3573138"/>
              <a:chOff x="712531" y="2728549"/>
              <a:chExt cx="2409194" cy="3573138"/>
            </a:xfrm>
          </p:grpSpPr>
          <p:sp>
            <p:nvSpPr>
              <p:cNvPr id="29" name="矩形 28"/>
              <p:cNvSpPr/>
              <p:nvPr/>
            </p:nvSpPr>
            <p:spPr>
              <a:xfrm rot="-720000">
                <a:off x="712531" y="3942625"/>
                <a:ext cx="1736110" cy="2359062"/>
              </a:xfrm>
              <a:prstGeom prst="rect">
                <a:avLst/>
              </a:prstGeom>
              <a:noFill/>
              <a:ln w="9525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20880000">
                <a:off x="746185" y="388192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8810"/>
                    <a:alpha val="476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 rot="20880000">
                <a:off x="813494" y="376051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6429"/>
                    <a:alpha val="1428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 rot="20880000">
                <a:off x="847148" y="369980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5238"/>
                    <a:alpha val="1904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 rot="20880000">
                <a:off x="880802" y="3639106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4048"/>
                    <a:alpha val="2381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 rot="20880000">
                <a:off x="914456" y="3578402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2857"/>
                    <a:alpha val="28571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 rot="20880000">
                <a:off x="948110" y="351769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 rot="20880000">
                <a:off x="981764" y="345699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0476"/>
                    <a:alpha val="3809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 rot="20880000">
                <a:off x="1015419" y="339629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9286"/>
                    <a:alpha val="4285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 rot="20880000">
                <a:off x="1049073" y="333558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8095"/>
                    <a:alpha val="4761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 rot="20880000">
                <a:off x="1116381" y="321417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714"/>
                    <a:alpha val="5714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 rot="20880000">
                <a:off x="1150036" y="3153475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4524"/>
                    <a:alpha val="6190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20880000">
                <a:off x="1183690" y="3092772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 rot="20880000">
                <a:off x="1217344" y="303206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2143"/>
                    <a:alpha val="7142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 rot="20880000">
                <a:off x="1250998" y="297136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0952"/>
                    <a:alpha val="7619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 rot="20880000">
                <a:off x="1284652" y="2910660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9762"/>
                    <a:alpha val="8095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 rot="20880000">
                <a:off x="1318307" y="284995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8571"/>
                    <a:alpha val="8571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 rot="20880000">
                <a:off x="1351961" y="278925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7381"/>
                    <a:alpha val="9047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 rot="20880000">
                <a:off x="1385615" y="272854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6190"/>
                    <a:alpha val="9523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670556" y="3020510"/>
              <a:ext cx="590808" cy="1772924"/>
              <a:chOff x="960548" y="2899152"/>
              <a:chExt cx="590808" cy="1772924"/>
            </a:xfrm>
          </p:grpSpPr>
          <p:cxnSp>
            <p:nvCxnSpPr>
              <p:cNvPr id="20" name="直接箭头连接符 19"/>
              <p:cNvCxnSpPr/>
              <p:nvPr/>
            </p:nvCxnSpPr>
            <p:spPr>
              <a:xfrm>
                <a:off x="1032870" y="2899152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 rot="20880000">
                <a:off x="960548" y="3061314"/>
                <a:ext cx="338554" cy="44018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11A</a:t>
                </a:r>
                <a:endParaRPr lang="zh-CN" altLang="en-US" sz="1000" spc="30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>
                <a:off x="1299882" y="4191813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 rot="20880000">
                <a:off x="1212802" y="4355323"/>
                <a:ext cx="338554" cy="31675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 dirty="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12</a:t>
                </a:r>
                <a:endParaRPr lang="zh-CN" altLang="en-US" sz="1000" spc="300" dirty="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 rot="20880000">
              <a:off x="2474168" y="5486164"/>
              <a:ext cx="3039466" cy="1025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根据用例执行情况图表，可以看出我们小组编写的应用通过了绝大部分的用例检测。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 rot="682748">
            <a:off x="5850407" y="2383197"/>
            <a:ext cx="4197434" cy="4055523"/>
            <a:chOff x="1141779" y="2246164"/>
            <a:chExt cx="4197434" cy="4055523"/>
          </a:xfrm>
        </p:grpSpPr>
        <p:sp>
          <p:nvSpPr>
            <p:cNvPr id="195" name="等腰三角形 194"/>
            <p:cNvSpPr/>
            <p:nvPr/>
          </p:nvSpPr>
          <p:spPr>
            <a:xfrm rot="4692463">
              <a:off x="3983491" y="3863878"/>
              <a:ext cx="114121" cy="98381"/>
            </a:xfrm>
            <a:prstGeom prst="triangle">
              <a:avLst/>
            </a:prstGeom>
            <a:solidFill>
              <a:srgbClr val="8B8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3" name="文本框 122"/>
            <p:cNvSpPr txBox="1"/>
            <p:nvPr/>
          </p:nvSpPr>
          <p:spPr>
            <a:xfrm rot="20880000">
              <a:off x="1141779" y="2246164"/>
              <a:ext cx="2877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600" dirty="0">
                  <a:solidFill>
                    <a:srgbClr val="323232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执行与通过情况</a:t>
              </a:r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1404990" y="2728549"/>
              <a:ext cx="2409194" cy="3573138"/>
              <a:chOff x="712531" y="2728549"/>
              <a:chExt cx="2409194" cy="3573138"/>
            </a:xfrm>
          </p:grpSpPr>
          <p:sp>
            <p:nvSpPr>
              <p:cNvPr id="171" name="矩形 170"/>
              <p:cNvSpPr/>
              <p:nvPr/>
            </p:nvSpPr>
            <p:spPr>
              <a:xfrm rot="-720000">
                <a:off x="712531" y="3942625"/>
                <a:ext cx="1736110" cy="2359062"/>
              </a:xfrm>
              <a:prstGeom prst="rect">
                <a:avLst/>
              </a:prstGeom>
              <a:noFill/>
              <a:ln w="9525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矩形 171"/>
              <p:cNvSpPr/>
              <p:nvPr/>
            </p:nvSpPr>
            <p:spPr>
              <a:xfrm rot="20880000">
                <a:off x="746185" y="388192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8810"/>
                    <a:alpha val="476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 rot="20880000">
                <a:off x="779839" y="382121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7619"/>
                    <a:alpha val="952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 rot="20880000">
                <a:off x="813494" y="376051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6429"/>
                    <a:alpha val="1428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0880000">
                <a:off x="847148" y="369980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5238"/>
                    <a:alpha val="1904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0880000">
                <a:off x="880802" y="3639106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4048"/>
                    <a:alpha val="2381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0880000">
                <a:off x="914456" y="3578402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2857"/>
                    <a:alpha val="28571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0880000">
                <a:off x="948110" y="351769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0880000">
                <a:off x="981764" y="345699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0476"/>
                    <a:alpha val="3809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0880000">
                <a:off x="1015419" y="339629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9286"/>
                    <a:alpha val="4285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0880000">
                <a:off x="1049073" y="333558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8095"/>
                    <a:alpha val="4761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0880000">
                <a:off x="1082727" y="327488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6905"/>
                    <a:alpha val="52381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0880000">
                <a:off x="1116381" y="321417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714"/>
                    <a:alpha val="5714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0880000">
                <a:off x="1150036" y="3153475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4524"/>
                    <a:alpha val="6190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0880000">
                <a:off x="1183690" y="309277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0880000">
                <a:off x="1217344" y="303206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2143"/>
                    <a:alpha val="7142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0880000">
                <a:off x="1250998" y="297136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0952"/>
                    <a:alpha val="7619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0880000">
                <a:off x="1284652" y="2910660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9762"/>
                    <a:alpha val="8095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0880000">
                <a:off x="1318306" y="2849956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8571"/>
                    <a:alpha val="8571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0880000">
                <a:off x="1351961" y="278925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7381"/>
                    <a:alpha val="9047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0880000">
                <a:off x="1385615" y="272854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6190"/>
                    <a:alpha val="9523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1670556" y="3020510"/>
              <a:ext cx="590808" cy="1772924"/>
              <a:chOff x="960548" y="2899152"/>
              <a:chExt cx="590808" cy="1772924"/>
            </a:xfrm>
          </p:grpSpPr>
          <p:cxnSp>
            <p:nvCxnSpPr>
              <p:cNvPr id="167" name="直接箭头连接符 166"/>
              <p:cNvCxnSpPr/>
              <p:nvPr/>
            </p:nvCxnSpPr>
            <p:spPr>
              <a:xfrm>
                <a:off x="1032870" y="2899152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文本框 167"/>
              <p:cNvSpPr txBox="1"/>
              <p:nvPr/>
            </p:nvSpPr>
            <p:spPr>
              <a:xfrm rot="20880000">
                <a:off x="960548" y="3061314"/>
                <a:ext cx="338554" cy="44018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11A</a:t>
                </a:r>
                <a:endParaRPr lang="zh-CN" altLang="en-US" sz="1000" spc="30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  <p:cxnSp>
            <p:nvCxnSpPr>
              <p:cNvPr id="169" name="直接箭头连接符 168"/>
              <p:cNvCxnSpPr/>
              <p:nvPr/>
            </p:nvCxnSpPr>
            <p:spPr>
              <a:xfrm>
                <a:off x="1299882" y="4191813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文本框 169"/>
              <p:cNvSpPr txBox="1"/>
              <p:nvPr/>
            </p:nvSpPr>
            <p:spPr>
              <a:xfrm rot="20880000">
                <a:off x="1212802" y="4355323"/>
                <a:ext cx="338554" cy="31675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12</a:t>
                </a:r>
                <a:endParaRPr lang="zh-CN" altLang="en-US" sz="1000" spc="30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</p:grpSp>
        <p:sp>
          <p:nvSpPr>
            <p:cNvPr id="126" name="文本框 125"/>
            <p:cNvSpPr txBox="1"/>
            <p:nvPr/>
          </p:nvSpPr>
          <p:spPr>
            <a:xfrm rot="20880000">
              <a:off x="2422413" y="5363643"/>
              <a:ext cx="2916800" cy="702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根据情况图表，执行率达到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96%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，通过率达到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82%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92667" y="2271626"/>
          <a:ext cx="5267326" cy="1988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2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79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60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6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测试模块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总用例数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计划用例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执行用例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通过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失败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不可用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未计划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登录注册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二维码支付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NFC</a:t>
                      </a:r>
                      <a:r>
                        <a:rPr lang="zh-CN" sz="1050" kern="100">
                          <a:effectLst/>
                        </a:rPr>
                        <a:t>支付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个人信息展示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绑定身份证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管理银行卡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管理公交卡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账单下载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用户反馈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2" name="图表 15"/>
          <p:cNvGraphicFramePr/>
          <p:nvPr/>
        </p:nvGraphicFramePr>
        <p:xfrm>
          <a:off x="6375183" y="2719107"/>
          <a:ext cx="2641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3" name="图表 7"/>
          <p:cNvGraphicFramePr/>
          <p:nvPr/>
        </p:nvGraphicFramePr>
        <p:xfrm>
          <a:off x="9013834" y="2728366"/>
          <a:ext cx="3022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性能测试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EA680BD-4B7E-44DB-B5DD-618421D0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06" y="1278830"/>
            <a:ext cx="7780952" cy="3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388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组合 591"/>
          <p:cNvGrpSpPr/>
          <p:nvPr/>
        </p:nvGrpSpPr>
        <p:grpSpPr>
          <a:xfrm>
            <a:off x="26634" y="4974684"/>
            <a:ext cx="12109142" cy="1790102"/>
            <a:chOff x="1549400" y="4000500"/>
            <a:chExt cx="9093200" cy="1641477"/>
          </a:xfrm>
        </p:grpSpPr>
        <p:sp>
          <p:nvSpPr>
            <p:cNvPr id="4" name="梯形 3"/>
            <p:cNvSpPr/>
            <p:nvPr/>
          </p:nvSpPr>
          <p:spPr>
            <a:xfrm>
              <a:off x="1549400" y="460057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4" name="梯形 583"/>
            <p:cNvSpPr/>
            <p:nvPr/>
          </p:nvSpPr>
          <p:spPr>
            <a:xfrm>
              <a:off x="1549400" y="4533902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5" name="梯形 584"/>
            <p:cNvSpPr/>
            <p:nvPr/>
          </p:nvSpPr>
          <p:spPr>
            <a:xfrm>
              <a:off x="1549400" y="4467227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4444"/>
                  <a:alpha val="222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6" name="梯形 585"/>
            <p:cNvSpPr/>
            <p:nvPr/>
          </p:nvSpPr>
          <p:spPr>
            <a:xfrm>
              <a:off x="1549400" y="440055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91667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7" name="梯形 586"/>
            <p:cNvSpPr/>
            <p:nvPr/>
          </p:nvSpPr>
          <p:spPr>
            <a:xfrm>
              <a:off x="1549400" y="433387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8889"/>
                  <a:alpha val="444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8" name="梯形 587"/>
            <p:cNvSpPr/>
            <p:nvPr/>
          </p:nvSpPr>
          <p:spPr>
            <a:xfrm>
              <a:off x="1549400" y="4267201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6111"/>
                  <a:alpha val="555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9" name="梯形 588"/>
            <p:cNvSpPr/>
            <p:nvPr/>
          </p:nvSpPr>
          <p:spPr>
            <a:xfrm>
              <a:off x="1549400" y="4200526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3333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0" name="梯形 589"/>
            <p:cNvSpPr/>
            <p:nvPr/>
          </p:nvSpPr>
          <p:spPr>
            <a:xfrm>
              <a:off x="1549400" y="4133850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80556"/>
                  <a:alpha val="777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1" name="梯形 590"/>
            <p:cNvSpPr/>
            <p:nvPr/>
          </p:nvSpPr>
          <p:spPr>
            <a:xfrm>
              <a:off x="1549400" y="4067175"/>
              <a:ext cx="9093200" cy="1041400"/>
            </a:xfrm>
            <a:prstGeom prst="trapezoid">
              <a:avLst>
                <a:gd name="adj" fmla="val 119967"/>
              </a:avLst>
            </a:prstGeom>
            <a:noFill/>
            <a:ln w="9525" cap="flat" cmpd="sng" algn="ctr">
              <a:solidFill>
                <a:schemeClr val="bg1">
                  <a:lumMod val="77778"/>
                  <a:alpha val="8888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" name="梯形 1"/>
            <p:cNvSpPr/>
            <p:nvPr/>
          </p:nvSpPr>
          <p:spPr>
            <a:xfrm>
              <a:off x="1549400" y="4000500"/>
              <a:ext cx="9093200" cy="1041400"/>
            </a:xfrm>
            <a:prstGeom prst="trapezoid">
              <a:avLst>
                <a:gd name="adj" fmla="val 119967"/>
              </a:avLst>
            </a:pr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bg1">
                      <a:lumMod val="7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文本框 743"/>
          <p:cNvSpPr txBox="1"/>
          <p:nvPr/>
        </p:nvSpPr>
        <p:spPr>
          <a:xfrm>
            <a:off x="369618" y="499293"/>
            <a:ext cx="3789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</a:t>
            </a:r>
            <a:r>
              <a:rPr lang="en-US" altLang="zh-CN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S-Curve</a:t>
            </a:r>
            <a:endParaRPr lang="zh-CN" altLang="en-US" sz="4000" b="1" spc="600" dirty="0">
              <a:solidFill>
                <a:srgbClr val="32323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5" name="矩形 744"/>
          <p:cNvSpPr/>
          <p:nvPr/>
        </p:nvSpPr>
        <p:spPr>
          <a:xfrm>
            <a:off x="537477" y="1495184"/>
            <a:ext cx="10803531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根据我们项目的</a:t>
            </a:r>
            <a:r>
              <a:rPr lang="en-US" altLang="zh-CN" b="1" dirty="0"/>
              <a:t>S-Curve</a:t>
            </a:r>
            <a:r>
              <a:rPr lang="zh-CN" altLang="en-US" b="1" dirty="0"/>
              <a:t>图可以看到，大部分的没有解决的</a:t>
            </a:r>
            <a:r>
              <a:rPr lang="en-US" altLang="zh-CN" b="1" dirty="0"/>
              <a:t>bug</a:t>
            </a:r>
            <a:r>
              <a:rPr lang="zh-CN" altLang="en-US" b="1" dirty="0"/>
              <a:t>出现在项目的中间阶段，而在项目结束的时候已经出现了收敛。</a:t>
            </a:r>
          </a:p>
        </p:txBody>
      </p:sp>
      <p:graphicFrame>
        <p:nvGraphicFramePr>
          <p:cNvPr id="17" name="图表 1"/>
          <p:cNvGraphicFramePr/>
          <p:nvPr/>
        </p:nvGraphicFramePr>
        <p:xfrm>
          <a:off x="1234579" y="2522332"/>
          <a:ext cx="9746610" cy="2670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  <p:bldP spid="7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1"/>
          <p:cNvSpPr/>
          <p:nvPr/>
        </p:nvSpPr>
        <p:spPr>
          <a:xfrm rot="1387572">
            <a:off x="4623011" y="1380086"/>
            <a:ext cx="3593563" cy="422211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DBDBDB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6" name="图形 1"/>
          <p:cNvSpPr/>
          <p:nvPr/>
        </p:nvSpPr>
        <p:spPr>
          <a:xfrm rot="1387572">
            <a:off x="4422713" y="1276386"/>
            <a:ext cx="3843743" cy="4516058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7" name="图形 1"/>
          <p:cNvSpPr/>
          <p:nvPr/>
        </p:nvSpPr>
        <p:spPr>
          <a:xfrm rot="1387572">
            <a:off x="4222415" y="1172687"/>
            <a:ext cx="4093922" cy="4809998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0E0E0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8" name="图形 1"/>
          <p:cNvSpPr/>
          <p:nvPr/>
        </p:nvSpPr>
        <p:spPr>
          <a:xfrm rot="1387572">
            <a:off x="4022118" y="1068988"/>
            <a:ext cx="4344102" cy="5103937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2E2E2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29" name="图形 1"/>
          <p:cNvSpPr/>
          <p:nvPr/>
        </p:nvSpPr>
        <p:spPr>
          <a:xfrm rot="1387572">
            <a:off x="3821820" y="965288"/>
            <a:ext cx="4594282" cy="5397876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4E4E4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0" name="图形 1"/>
          <p:cNvSpPr/>
          <p:nvPr/>
        </p:nvSpPr>
        <p:spPr>
          <a:xfrm rot="1387572">
            <a:off x="3621523" y="861589"/>
            <a:ext cx="4844461" cy="5691815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7E7E7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1" name="图形 1"/>
          <p:cNvSpPr/>
          <p:nvPr/>
        </p:nvSpPr>
        <p:spPr>
          <a:xfrm rot="1387572">
            <a:off x="3421225" y="757890"/>
            <a:ext cx="5094641" cy="5985755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9E9E9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2" name="图形 1"/>
          <p:cNvSpPr/>
          <p:nvPr/>
        </p:nvSpPr>
        <p:spPr>
          <a:xfrm rot="1387572">
            <a:off x="3220928" y="654190"/>
            <a:ext cx="5344820" cy="627969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CECEC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3" name="图形 1"/>
          <p:cNvSpPr/>
          <p:nvPr/>
        </p:nvSpPr>
        <p:spPr>
          <a:xfrm rot="1387572">
            <a:off x="3020630" y="550491"/>
            <a:ext cx="5595000" cy="6573634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EEEEEE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4" name="图形 1"/>
          <p:cNvSpPr/>
          <p:nvPr/>
        </p:nvSpPr>
        <p:spPr>
          <a:xfrm rot="1387572">
            <a:off x="2820332" y="446792"/>
            <a:ext cx="5845180" cy="6867572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0F0F0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5" name="图形 1"/>
          <p:cNvSpPr/>
          <p:nvPr/>
        </p:nvSpPr>
        <p:spPr>
          <a:xfrm rot="1387572">
            <a:off x="1138550" y="-567143"/>
            <a:ext cx="6095359" cy="7161512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3F3F3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6" name="图形 1"/>
          <p:cNvSpPr/>
          <p:nvPr/>
        </p:nvSpPr>
        <p:spPr>
          <a:xfrm rot="1387572">
            <a:off x="2419737" y="239393"/>
            <a:ext cx="6345539" cy="7455451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5F5F5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7" name="图形 1"/>
          <p:cNvSpPr/>
          <p:nvPr/>
        </p:nvSpPr>
        <p:spPr>
          <a:xfrm rot="1387572">
            <a:off x="2219440" y="135694"/>
            <a:ext cx="6595719" cy="7749391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525" cap="flat">
            <a:solidFill>
              <a:srgbClr val="F7F7F7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8" name="图形 1"/>
          <p:cNvSpPr/>
          <p:nvPr/>
        </p:nvSpPr>
        <p:spPr>
          <a:xfrm rot="1387572">
            <a:off x="2019142" y="31995"/>
            <a:ext cx="6845898" cy="804332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8731" cap="flat">
            <a:solidFill>
              <a:srgbClr val="FAFAFA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39" name="图形 1"/>
          <p:cNvSpPr/>
          <p:nvPr/>
        </p:nvSpPr>
        <p:spPr>
          <a:xfrm rot="1387572">
            <a:off x="1818845" y="-71705"/>
            <a:ext cx="7096078" cy="8337269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noFill/>
          <a:ln w="9128" cap="flat">
            <a:solidFill>
              <a:srgbClr val="FCFCFC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536076" y="2858974"/>
            <a:ext cx="1956669" cy="1956668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81818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7437201" y="2751319"/>
            <a:ext cx="2171978" cy="2171977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63636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7317703" y="2643665"/>
            <a:ext cx="2387288" cy="2387286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85000"/>
                <a:alpha val="45455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图形 1"/>
          <p:cNvSpPr/>
          <p:nvPr/>
        </p:nvSpPr>
        <p:spPr>
          <a:xfrm rot="1387572">
            <a:off x="4823308" y="1483785"/>
            <a:ext cx="3343383" cy="3928180"/>
          </a:xfrm>
          <a:custGeom>
            <a:avLst/>
            <a:gdLst>
              <a:gd name="connsiteX0" fmla="*/ 4277864 w 5391150"/>
              <a:gd name="connsiteY0" fmla="*/ 4438538 h 6334125"/>
              <a:gd name="connsiteX1" fmla="*/ 3611113 w 5391150"/>
              <a:gd name="connsiteY1" fmla="*/ 9413 h 6334125"/>
              <a:gd name="connsiteX2" fmla="*/ 86863 w 5391150"/>
              <a:gd name="connsiteY2" fmla="*/ 3562238 h 6334125"/>
              <a:gd name="connsiteX3" fmla="*/ 4277864 w 5391150"/>
              <a:gd name="connsiteY3" fmla="*/ 4438538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6334125">
                <a:moveTo>
                  <a:pt x="4277864" y="4438538"/>
                </a:moveTo>
                <a:cubicBezTo>
                  <a:pt x="4277864" y="4438538"/>
                  <a:pt x="7192513" y="476138"/>
                  <a:pt x="3611113" y="9413"/>
                </a:cubicBezTo>
                <a:cubicBezTo>
                  <a:pt x="3611113" y="9413"/>
                  <a:pt x="-656087" y="-362062"/>
                  <a:pt x="86863" y="3562238"/>
                </a:cubicBezTo>
                <a:cubicBezTo>
                  <a:pt x="86863" y="3562238"/>
                  <a:pt x="1553713" y="9181988"/>
                  <a:pt x="4277864" y="4438538"/>
                </a:cubicBezTo>
                <a:close/>
              </a:path>
            </a:pathLst>
          </a:custGeom>
          <a:solidFill>
            <a:srgbClr val="F0F0F0"/>
          </a:solidFill>
          <a:ln w="3175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635000" sx="102000" sy="102000" algn="ctr" rotWithShape="0">
              <a:srgbClr val="323232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465834" y="1521351"/>
            <a:ext cx="1499194" cy="1782123"/>
            <a:chOff x="-1629244" y="1076851"/>
            <a:chExt cx="1499194" cy="1782123"/>
          </a:xfrm>
        </p:grpSpPr>
        <p:sp>
          <p:nvSpPr>
            <p:cNvPr id="8" name="图形 6"/>
            <p:cNvSpPr/>
            <p:nvPr/>
          </p:nvSpPr>
          <p:spPr>
            <a:xfrm>
              <a:off x="-1629244" y="1076851"/>
              <a:ext cx="1499194" cy="1782123"/>
            </a:xfrm>
            <a:custGeom>
              <a:avLst/>
              <a:gdLst>
                <a:gd name="connsiteX0" fmla="*/ 1052637 w 1721020"/>
                <a:gd name="connsiteY0" fmla="*/ 149476 h 1976137"/>
                <a:gd name="connsiteX1" fmla="*/ 159731 w 1721020"/>
                <a:gd name="connsiteY1" fmla="*/ 283918 h 1976137"/>
                <a:gd name="connsiteX2" fmla="*/ 16785 w 1721020"/>
                <a:gd name="connsiteY2" fmla="*/ 635817 h 1976137"/>
                <a:gd name="connsiteX3" fmla="*/ 938847 w 1721020"/>
                <a:gd name="connsiteY3" fmla="*/ 1959990 h 1976137"/>
                <a:gd name="connsiteX4" fmla="*/ 1356347 w 1721020"/>
                <a:gd name="connsiteY4" fmla="*/ 1937718 h 1976137"/>
                <a:gd name="connsiteX5" fmla="*/ 1247011 w 1721020"/>
                <a:gd name="connsiteY5" fmla="*/ 345065 h 1976137"/>
                <a:gd name="connsiteX6" fmla="*/ 1052637 w 1721020"/>
                <a:gd name="connsiteY6" fmla="*/ 149476 h 197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1020" h="1976137">
                  <a:moveTo>
                    <a:pt x="1052637" y="149476"/>
                  </a:moveTo>
                  <a:cubicBezTo>
                    <a:pt x="855833" y="10580"/>
                    <a:pt x="479638" y="-154638"/>
                    <a:pt x="159731" y="283918"/>
                  </a:cubicBezTo>
                  <a:cubicBezTo>
                    <a:pt x="84006" y="387585"/>
                    <a:pt x="35008" y="508663"/>
                    <a:pt x="16785" y="635817"/>
                  </a:cubicBezTo>
                  <a:cubicBezTo>
                    <a:pt x="-34643" y="989334"/>
                    <a:pt x="-26949" y="1753063"/>
                    <a:pt x="938847" y="1959990"/>
                  </a:cubicBezTo>
                  <a:cubicBezTo>
                    <a:pt x="1077339" y="1989551"/>
                    <a:pt x="1221905" y="1983072"/>
                    <a:pt x="1356347" y="1937718"/>
                  </a:cubicBezTo>
                  <a:cubicBezTo>
                    <a:pt x="1670990" y="1831218"/>
                    <a:pt x="2040300" y="1482559"/>
                    <a:pt x="1247011" y="345065"/>
                  </a:cubicBezTo>
                  <a:cubicBezTo>
                    <a:pt x="1193963" y="269340"/>
                    <a:pt x="1128362" y="202524"/>
                    <a:pt x="1052637" y="149476"/>
                  </a:cubicBezTo>
                  <a:close/>
                </a:path>
              </a:pathLst>
            </a:custGeom>
            <a:solidFill>
              <a:srgbClr val="000000"/>
            </a:solidFill>
            <a:ln w="4047" cap="flat">
              <a:solidFill>
                <a:srgbClr val="000000"/>
              </a:solidFill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361560" y="1298622"/>
              <a:ext cx="918225" cy="1560352"/>
              <a:chOff x="4653399" y="1640996"/>
              <a:chExt cx="918225" cy="156035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813698" y="1640996"/>
                <a:ext cx="4154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仓耳今楷05-6763 W05" panose="02020400000000000000" pitchFamily="18" charset="-122"/>
                    <a:ea typeface="仓耳今楷05-6763 W05" panose="02020400000000000000" pitchFamily="18" charset="-122"/>
                  </a:rPr>
                  <a:t>2</a:t>
                </a:r>
                <a:endParaRPr lang="zh-CN" altLang="en-US" sz="360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仓耳今楷05-6763 W05" panose="02020400000000000000" pitchFamily="18" charset="-122"/>
                  <a:ea typeface="仓耳今楷05-6763 W05" panose="02020400000000000000" pitchFamily="18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104830" y="1819533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仓耳今楷05-6763 W05" panose="02020400000000000000" pitchFamily="18" charset="-122"/>
                    <a:ea typeface="仓耳今楷05-6763 W05" panose="02020400000000000000" pitchFamily="18" charset="-122"/>
                  </a:rPr>
                  <a:t>0</a:t>
                </a:r>
                <a:endParaRPr lang="zh-CN" altLang="en-US" sz="440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仓耳今楷05-6763 W05" panose="02020400000000000000" pitchFamily="18" charset="-122"/>
                  <a:ea typeface="仓耳今楷05-6763 W05" panose="02020400000000000000" pitchFamily="18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4653399" y="2287327"/>
                <a:ext cx="51488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仓耳今楷05-6763 W05" panose="02020400000000000000" pitchFamily="18" charset="-122"/>
                    <a:ea typeface="仓耳今楷05-6763 W05" panose="02020400000000000000" pitchFamily="18" charset="-122"/>
                  </a:rPr>
                  <a:t>2</a:t>
                </a:r>
                <a:endParaRPr lang="zh-CN" altLang="en-US" sz="4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仓耳今楷05-6763 W05" panose="02020400000000000000" pitchFamily="18" charset="-122"/>
                  <a:ea typeface="仓耳今楷05-6763 W05" panose="02020400000000000000" pitchFamily="18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5040534" y="2431907"/>
                <a:ext cx="51488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仓耳今楷05-6763 W05" panose="02020400000000000000" pitchFamily="18" charset="-122"/>
                    <a:ea typeface="仓耳今楷05-6763 W05" panose="02020400000000000000" pitchFamily="18" charset="-122"/>
                  </a:rPr>
                  <a:t>0</a:t>
                </a:r>
                <a:endParaRPr lang="zh-CN" altLang="en-US" sz="44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仓耳今楷05-6763 W05" panose="02020400000000000000" pitchFamily="18" charset="-122"/>
                  <a:ea typeface="仓耳今楷05-6763 W05" panose="02020400000000000000" pitchFamily="18" charset="-122"/>
                </a:endParaRPr>
              </a:p>
            </p:txBody>
          </p:sp>
        </p:grpSp>
      </p:grpSp>
      <p:sp>
        <p:nvSpPr>
          <p:cNvPr id="10" name="椭圆 9"/>
          <p:cNvSpPr/>
          <p:nvPr/>
        </p:nvSpPr>
        <p:spPr>
          <a:xfrm>
            <a:off x="7640744" y="2966628"/>
            <a:ext cx="1741359" cy="17413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44632" y="2722237"/>
            <a:ext cx="3252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THANKS.</a:t>
            </a:r>
            <a:endParaRPr lang="zh-CN" altLang="en-US" sz="5400" b="1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-3679084" y="-4944496"/>
            <a:ext cx="16747384" cy="16747384"/>
            <a:chOff x="-3078555" y="-4343967"/>
            <a:chExt cx="15546326" cy="15546326"/>
          </a:xfrm>
        </p:grpSpPr>
        <p:sp>
          <p:nvSpPr>
            <p:cNvPr id="61" name="椭圆 60"/>
            <p:cNvSpPr/>
            <p:nvPr/>
          </p:nvSpPr>
          <p:spPr>
            <a:xfrm>
              <a:off x="-3078555" y="-4343967"/>
              <a:ext cx="15546326" cy="15546326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-2744764" y="-4010177"/>
              <a:ext cx="14878745" cy="14878745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66667"/>
                  <a:alpha val="9523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-2410974" y="-3676386"/>
              <a:ext cx="14211164" cy="14211164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68333"/>
                  <a:alpha val="9047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-2077183" y="-3342596"/>
              <a:ext cx="13543583" cy="13543583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0000"/>
                  <a:alpha val="8571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-1743393" y="-3008805"/>
              <a:ext cx="12876002" cy="1287600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1667"/>
                  <a:alpha val="8095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-1409603" y="-2675015"/>
              <a:ext cx="12208421" cy="1220842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3333"/>
                  <a:alpha val="7619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-1075812" y="-2341224"/>
              <a:ext cx="11540840" cy="1154084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5000"/>
                  <a:alpha val="7142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-742022" y="-2007434"/>
              <a:ext cx="10873259" cy="10873259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6667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-408231" y="-1673643"/>
              <a:ext cx="10205678" cy="1020567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8333"/>
                  <a:alpha val="6190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-74441" y="-1339853"/>
              <a:ext cx="9538097" cy="9538097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0000"/>
                  <a:alpha val="5714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59350" y="-1006062"/>
              <a:ext cx="8870516" cy="8870516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1667"/>
                  <a:alpha val="5238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593140" y="-672272"/>
              <a:ext cx="8202935" cy="8202935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3333"/>
                  <a:alpha val="4761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926931" y="-338481"/>
              <a:ext cx="7535354" cy="7535354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5000"/>
                  <a:alpha val="4285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260721" y="-4691"/>
              <a:ext cx="6867773" cy="6867773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6667"/>
                  <a:alpha val="3809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594512" y="329100"/>
              <a:ext cx="6200192" cy="620019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8333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928302" y="662890"/>
              <a:ext cx="5532612" cy="553261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0000"/>
                  <a:alpha val="2857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262093" y="996681"/>
              <a:ext cx="4865031" cy="486503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1667"/>
                  <a:alpha val="2381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595883" y="1330471"/>
              <a:ext cx="4197450" cy="419745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3333"/>
                  <a:alpha val="1904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929674" y="1664262"/>
              <a:ext cx="3529869" cy="3529869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5000"/>
                  <a:alpha val="1428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263464" y="1998052"/>
              <a:ext cx="2862288" cy="286228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6667"/>
                  <a:alpha val="952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597254" y="2331843"/>
              <a:ext cx="2194707" cy="2194707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8333"/>
                  <a:alpha val="476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flipH="1">
              <a:off x="3931045" y="2665633"/>
              <a:ext cx="1527126" cy="1527126"/>
            </a:xfrm>
            <a:prstGeom prst="ellipse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511550" y="2057221"/>
            <a:ext cx="2481512" cy="1336764"/>
            <a:chOff x="3511550" y="2228671"/>
            <a:chExt cx="2481512" cy="1336764"/>
          </a:xfrm>
        </p:grpSpPr>
        <p:sp>
          <p:nvSpPr>
            <p:cNvPr id="3" name="文本框 2"/>
            <p:cNvSpPr txBox="1"/>
            <p:nvPr/>
          </p:nvSpPr>
          <p:spPr>
            <a:xfrm>
              <a:off x="3702050" y="2365106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684732" y="2352703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7727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7727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667414" y="2340300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5455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5455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650095" y="232789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3182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3182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632777" y="2315493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0909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0909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615459" y="2303090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8636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8636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598141" y="229068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6364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6364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580823" y="2278284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4091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4091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563505" y="2265881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1818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1818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46186" y="225347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9545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9545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528868" y="2241074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7273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7273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511550" y="2228671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918286" y="3101566"/>
            <a:ext cx="1578588" cy="1779131"/>
            <a:chOff x="6381750" y="1958566"/>
            <a:chExt cx="1578588" cy="1779131"/>
          </a:xfrm>
        </p:grpSpPr>
        <p:sp>
          <p:nvSpPr>
            <p:cNvPr id="46" name="文本框 45"/>
            <p:cNvSpPr txBox="1"/>
            <p:nvPr/>
          </p:nvSpPr>
          <p:spPr>
            <a:xfrm>
              <a:off x="6616700" y="2168037"/>
              <a:ext cx="13436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595341" y="2148994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ECECE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ECECE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573982" y="2129951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D9D9D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D9D9D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52623" y="2110908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C7C7C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C7C7C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531264" y="2091866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B4B4B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B4B4B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509905" y="2072823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A1A1A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A1A1A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488545" y="2053780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8F8F8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8F8F8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467186" y="2034737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7C7C7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7C7C7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445827" y="2015694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69696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69696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424468" y="1996652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57575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57575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403109" y="1977609"/>
              <a:ext cx="134363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44444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44444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381750" y="1958566"/>
              <a:ext cx="13436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3232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9600" dirty="0">
                <a:solidFill>
                  <a:srgbClr val="3232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5664997" y="3455568"/>
            <a:ext cx="3382665" cy="747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项目计划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87391" y="1299241"/>
            <a:ext cx="4136500" cy="512191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 cap="rnd">
            <a:solidFill>
              <a:srgbClr val="E0E0E0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-4386941" y="-6730092"/>
            <a:ext cx="15708084" cy="15708084"/>
            <a:chOff x="-4386941" y="-6730092"/>
            <a:chExt cx="15708084" cy="15708084"/>
          </a:xfrm>
        </p:grpSpPr>
        <p:sp>
          <p:nvSpPr>
            <p:cNvPr id="8" name="椭圆 7"/>
            <p:cNvSpPr/>
            <p:nvPr/>
          </p:nvSpPr>
          <p:spPr>
            <a:xfrm>
              <a:off x="-69767" y="-2412918"/>
              <a:ext cx="7073736" cy="7073736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7273"/>
                  <a:alpha val="9090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-501485" y="-2844636"/>
              <a:ext cx="7937171" cy="793717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9545"/>
                  <a:alpha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-933202" y="-3276353"/>
              <a:ext cx="8800606" cy="8800606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1818"/>
                  <a:alpha val="7272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-1364919" y="-3708071"/>
              <a:ext cx="9664041" cy="966404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4091"/>
                  <a:alpha val="63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-1796637" y="-4139788"/>
              <a:ext cx="10527476" cy="10527476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6364"/>
                  <a:alpha val="5454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-2228354" y="-4571505"/>
              <a:ext cx="11390911" cy="1139091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8636"/>
                  <a:alpha val="4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-2660072" y="-5003223"/>
              <a:ext cx="12254346" cy="12254346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0909"/>
                  <a:alpha val="3636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-3091789" y="-5434940"/>
              <a:ext cx="13117781" cy="1311778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3182"/>
                  <a:alpha val="2727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-3523506" y="-5866657"/>
              <a:ext cx="13981215" cy="13981215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5455"/>
                  <a:alpha val="1818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-3955224" y="-6298375"/>
              <a:ext cx="14844650" cy="1484465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7727"/>
                  <a:alpha val="909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-4386941" y="-6730092"/>
              <a:ext cx="15708084" cy="15708084"/>
            </a:xfrm>
            <a:prstGeom prst="ellipse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410579" y="1773843"/>
            <a:ext cx="4442370" cy="4066946"/>
            <a:chOff x="7435686" y="1527009"/>
            <a:chExt cx="4005665" cy="2446825"/>
          </a:xfrm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grpSpPr>
        <p:sp>
          <p:nvSpPr>
            <p:cNvPr id="21" name="等腰三角形 20"/>
            <p:cNvSpPr/>
            <p:nvPr/>
          </p:nvSpPr>
          <p:spPr>
            <a:xfrm rot="16200000">
              <a:off x="7439768" y="1738362"/>
              <a:ext cx="344164" cy="35232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quotation-mark_32371"/>
            <p:cNvSpPr>
              <a:spLocks noChangeAspect="1"/>
            </p:cNvSpPr>
            <p:nvPr/>
          </p:nvSpPr>
          <p:spPr bwMode="auto">
            <a:xfrm>
              <a:off x="8057565" y="1527009"/>
              <a:ext cx="358630" cy="332852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524551" y="1527009"/>
              <a:ext cx="2916800" cy="2446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effectLst/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我们在初期项目计划时，决定采用螺旋模型进行开发。我们设立了每个开发阶段的目标，并且在每个阶段的开发完成之后，进行功能评测，然后根据情况修改下个阶段目标，进入下个阶段开发，依此类推。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用这种方式可以提高开发进程的灵活性，及时调整方案，达到理想的结果。</a:t>
              </a:r>
              <a:endPara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08744" y="4701943"/>
            <a:ext cx="6167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开发模式</a:t>
            </a:r>
            <a:r>
              <a:rPr lang="en-US" altLang="zh-CN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螺旋模型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65" y="295748"/>
            <a:ext cx="6145017" cy="3879246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96000" y="-2078599"/>
            <a:ext cx="5948978" cy="5063335"/>
            <a:chOff x="-2344603" y="-3324499"/>
            <a:chExt cx="5948978" cy="5063335"/>
          </a:xfrm>
        </p:grpSpPr>
        <p:sp>
          <p:nvSpPr>
            <p:cNvPr id="3" name="图形 1"/>
            <p:cNvSpPr/>
            <p:nvPr/>
          </p:nvSpPr>
          <p:spPr>
            <a:xfrm rot="14887572">
              <a:off x="-1901782" y="-3767320"/>
              <a:ext cx="5063335" cy="5948978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-2162584" y="-3169579"/>
              <a:ext cx="5584942" cy="4753495"/>
              <a:chOff x="-2162584" y="-3169579"/>
              <a:chExt cx="5584942" cy="4753495"/>
            </a:xfrm>
          </p:grpSpPr>
          <p:sp>
            <p:nvSpPr>
              <p:cNvPr id="5" name="图形 1"/>
              <p:cNvSpPr/>
              <p:nvPr/>
            </p:nvSpPr>
            <p:spPr>
              <a:xfrm rot="14887572">
                <a:off x="-1746861" y="-3585302"/>
                <a:ext cx="4753495" cy="558494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4444"/>
                    <a:alpha val="2222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" name="图形 1"/>
              <p:cNvSpPr/>
              <p:nvPr/>
            </p:nvSpPr>
            <p:spPr>
              <a:xfrm rot="14887572">
                <a:off x="-1591941" y="-3403284"/>
                <a:ext cx="4443654" cy="522090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图形 1"/>
              <p:cNvSpPr/>
              <p:nvPr/>
            </p:nvSpPr>
            <p:spPr>
              <a:xfrm rot="14887572">
                <a:off x="-1437021" y="-3221266"/>
                <a:ext cx="4133813" cy="485687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8889"/>
                    <a:alpha val="4444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图形 1"/>
              <p:cNvSpPr/>
              <p:nvPr/>
            </p:nvSpPr>
            <p:spPr>
              <a:xfrm rot="14887572">
                <a:off x="-1282100" y="-3039248"/>
                <a:ext cx="3823973" cy="4492834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6111"/>
                    <a:alpha val="5555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图形 1"/>
              <p:cNvSpPr/>
              <p:nvPr/>
            </p:nvSpPr>
            <p:spPr>
              <a:xfrm rot="14887572">
                <a:off x="-1127180" y="-2857230"/>
                <a:ext cx="3514132" cy="4128798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图形 1"/>
              <p:cNvSpPr/>
              <p:nvPr/>
            </p:nvSpPr>
            <p:spPr>
              <a:xfrm rot="14887572">
                <a:off x="-972260" y="-2675212"/>
                <a:ext cx="3204291" cy="376476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0556"/>
                    <a:alpha val="7777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图形 1"/>
              <p:cNvSpPr/>
              <p:nvPr/>
            </p:nvSpPr>
            <p:spPr>
              <a:xfrm rot="14887572">
                <a:off x="-817339" y="-2493194"/>
                <a:ext cx="2894451" cy="340072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77778"/>
                    <a:alpha val="8888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图形 1"/>
              <p:cNvSpPr/>
              <p:nvPr/>
            </p:nvSpPr>
            <p:spPr>
              <a:xfrm rot="14887572">
                <a:off x="-662419" y="-231117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图形 1"/>
              <p:cNvSpPr/>
              <p:nvPr/>
            </p:nvSpPr>
            <p:spPr>
              <a:xfrm rot="14887572">
                <a:off x="-652248" y="-231433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190500" dist="381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6994357" y="207493"/>
            <a:ext cx="254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开发管理</a:t>
            </a:r>
          </a:p>
        </p:txBody>
      </p:sp>
      <p:grpSp>
        <p:nvGrpSpPr>
          <p:cNvPr id="16" name="组合 15"/>
          <p:cNvGrpSpPr/>
          <p:nvPr/>
        </p:nvGrpSpPr>
        <p:grpSpPr>
          <a:xfrm rot="685604">
            <a:off x="1258258" y="1560001"/>
            <a:ext cx="4108644" cy="4339355"/>
            <a:chOff x="1404990" y="2172026"/>
            <a:chExt cx="4108644" cy="4339355"/>
          </a:xfrm>
        </p:grpSpPr>
        <p:grpSp>
          <p:nvGrpSpPr>
            <p:cNvPr id="153" name="组合 152"/>
            <p:cNvGrpSpPr/>
            <p:nvPr/>
          </p:nvGrpSpPr>
          <p:grpSpPr>
            <a:xfrm>
              <a:off x="3954365" y="3717607"/>
              <a:ext cx="135377" cy="252522"/>
              <a:chOff x="3261906" y="3717607"/>
              <a:chExt cx="135377" cy="25252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61906" y="3717607"/>
                <a:ext cx="100041" cy="100041"/>
              </a:xfrm>
              <a:prstGeom prst="ellipse">
                <a:avLst/>
              </a:prstGeom>
              <a:solidFill>
                <a:srgbClr val="8B8B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4692463">
                <a:off x="3291032" y="3863878"/>
                <a:ext cx="114121" cy="98381"/>
              </a:xfrm>
              <a:prstGeom prst="triangle">
                <a:avLst/>
              </a:prstGeom>
              <a:solidFill>
                <a:srgbClr val="8B8B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 rot="20880000">
              <a:off x="1852657" y="217202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600" dirty="0">
                  <a:solidFill>
                    <a:srgbClr val="323232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项目管理</a:t>
              </a: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1404990" y="2728549"/>
              <a:ext cx="2409194" cy="3573138"/>
              <a:chOff x="712531" y="2728549"/>
              <a:chExt cx="2409194" cy="3573138"/>
            </a:xfrm>
          </p:grpSpPr>
          <p:sp>
            <p:nvSpPr>
              <p:cNvPr id="29" name="矩形 28"/>
              <p:cNvSpPr/>
              <p:nvPr/>
            </p:nvSpPr>
            <p:spPr>
              <a:xfrm rot="-720000">
                <a:off x="712531" y="3942625"/>
                <a:ext cx="1736110" cy="2359062"/>
              </a:xfrm>
              <a:prstGeom prst="rect">
                <a:avLst/>
              </a:prstGeom>
              <a:noFill/>
              <a:ln w="9525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20880000">
                <a:off x="746185" y="388192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8810"/>
                    <a:alpha val="476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 rot="20880000">
                <a:off x="779839" y="382121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7619"/>
                    <a:alpha val="952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 rot="20880000">
                <a:off x="813494" y="376051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6429"/>
                    <a:alpha val="1428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 rot="20880000">
                <a:off x="847148" y="369980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5238"/>
                    <a:alpha val="1904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 rot="20880000">
                <a:off x="880802" y="3639106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4048"/>
                    <a:alpha val="2381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 rot="20880000">
                <a:off x="914456" y="3578402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2857"/>
                    <a:alpha val="28571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 rot="20880000">
                <a:off x="948110" y="351769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 rot="20880000">
                <a:off x="981764" y="345699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0476"/>
                    <a:alpha val="3809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 rot="20880000">
                <a:off x="1015419" y="339629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9286"/>
                    <a:alpha val="4285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 rot="20880000">
                <a:off x="1049073" y="333558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8095"/>
                    <a:alpha val="4761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 rot="20880000">
                <a:off x="1082727" y="327488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6905"/>
                    <a:alpha val="52381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 rot="20880000">
                <a:off x="1116381" y="321417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714"/>
                    <a:alpha val="5714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 rot="20880000">
                <a:off x="1150036" y="3153475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4524"/>
                    <a:alpha val="6190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20880000">
                <a:off x="1183690" y="3092772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 rot="20880000">
                <a:off x="1217344" y="303206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2143"/>
                    <a:alpha val="7142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 rot="20880000">
                <a:off x="1250998" y="297136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0952"/>
                    <a:alpha val="7619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 rot="20880000">
                <a:off x="1284652" y="2910660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9762"/>
                    <a:alpha val="8095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 rot="20880000">
                <a:off x="1318307" y="284995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8571"/>
                    <a:alpha val="8571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 rot="20880000">
                <a:off x="1351961" y="278925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7381"/>
                    <a:alpha val="9047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 rot="20880000">
                <a:off x="1385615" y="272854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6190"/>
                    <a:alpha val="9523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670556" y="3020510"/>
              <a:ext cx="590808" cy="1772924"/>
              <a:chOff x="960548" y="2899152"/>
              <a:chExt cx="590808" cy="1772924"/>
            </a:xfrm>
          </p:grpSpPr>
          <p:cxnSp>
            <p:nvCxnSpPr>
              <p:cNvPr id="20" name="直接箭头连接符 19"/>
              <p:cNvCxnSpPr/>
              <p:nvPr/>
            </p:nvCxnSpPr>
            <p:spPr>
              <a:xfrm>
                <a:off x="1032870" y="2899152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 rot="20880000">
                <a:off x="960548" y="3061314"/>
                <a:ext cx="338554" cy="44018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11A</a:t>
                </a:r>
                <a:endParaRPr lang="zh-CN" altLang="en-US" sz="1000" spc="30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>
                <a:off x="1299882" y="4191813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 rot="20880000">
                <a:off x="1212802" y="4355323"/>
                <a:ext cx="338554" cy="31675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12</a:t>
                </a:r>
                <a:endParaRPr lang="zh-CN" altLang="en-US" sz="1000" spc="30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 rot="20880000">
              <a:off x="2474168" y="5486164"/>
              <a:ext cx="3039466" cy="1025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使用专业团队项目管理软件，分阶段规划任务，进度可视，严格按照规划推进项目进程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 rot="682748">
            <a:off x="6111030" y="2409163"/>
            <a:ext cx="3934223" cy="4055523"/>
            <a:chOff x="1404990" y="2246164"/>
            <a:chExt cx="3934223" cy="4055523"/>
          </a:xfrm>
        </p:grpSpPr>
        <p:sp>
          <p:nvSpPr>
            <p:cNvPr id="195" name="等腰三角形 194"/>
            <p:cNvSpPr/>
            <p:nvPr/>
          </p:nvSpPr>
          <p:spPr>
            <a:xfrm rot="4692463">
              <a:off x="3983491" y="3863878"/>
              <a:ext cx="114121" cy="98381"/>
            </a:xfrm>
            <a:prstGeom prst="triangle">
              <a:avLst/>
            </a:prstGeom>
            <a:solidFill>
              <a:srgbClr val="8B8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3" name="文本框 122"/>
            <p:cNvSpPr txBox="1"/>
            <p:nvPr/>
          </p:nvSpPr>
          <p:spPr>
            <a:xfrm rot="20880000">
              <a:off x="1718856" y="2246164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600" dirty="0">
                  <a:solidFill>
                    <a:srgbClr val="323232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代码管理</a:t>
              </a:r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1404990" y="2728549"/>
              <a:ext cx="2409194" cy="3573138"/>
              <a:chOff x="712531" y="2728549"/>
              <a:chExt cx="2409194" cy="3573138"/>
            </a:xfrm>
          </p:grpSpPr>
          <p:sp>
            <p:nvSpPr>
              <p:cNvPr id="171" name="矩形 170"/>
              <p:cNvSpPr/>
              <p:nvPr/>
            </p:nvSpPr>
            <p:spPr>
              <a:xfrm rot="-720000">
                <a:off x="712531" y="3942625"/>
                <a:ext cx="1736110" cy="2359062"/>
              </a:xfrm>
              <a:prstGeom prst="rect">
                <a:avLst/>
              </a:prstGeom>
              <a:noFill/>
              <a:ln w="9525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矩形 171"/>
              <p:cNvSpPr/>
              <p:nvPr/>
            </p:nvSpPr>
            <p:spPr>
              <a:xfrm rot="20880000">
                <a:off x="746185" y="388192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8810"/>
                    <a:alpha val="476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 rot="20880000">
                <a:off x="779839" y="382121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7619"/>
                    <a:alpha val="952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 rot="20880000">
                <a:off x="813494" y="376051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6429"/>
                    <a:alpha val="1428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0880000">
                <a:off x="847148" y="369980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5238"/>
                    <a:alpha val="1904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0880000">
                <a:off x="880802" y="3639106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4048"/>
                    <a:alpha val="2381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0880000">
                <a:off x="914456" y="3578402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2857"/>
                    <a:alpha val="28571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0880000">
                <a:off x="948110" y="351769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0880000">
                <a:off x="981764" y="345699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0476"/>
                    <a:alpha val="3809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0880000">
                <a:off x="1015419" y="339629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9286"/>
                    <a:alpha val="4285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0880000">
                <a:off x="1049073" y="333558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8095"/>
                    <a:alpha val="4761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0880000">
                <a:off x="1082727" y="327488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6905"/>
                    <a:alpha val="52381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0880000">
                <a:off x="1116381" y="321417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714"/>
                    <a:alpha val="5714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0880000">
                <a:off x="1150036" y="3153475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4524"/>
                    <a:alpha val="6190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0880000">
                <a:off x="1183690" y="309277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0880000">
                <a:off x="1217344" y="303206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2143"/>
                    <a:alpha val="7142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0880000">
                <a:off x="1250998" y="297136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0952"/>
                    <a:alpha val="7619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0880000">
                <a:off x="1284652" y="2910660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9762"/>
                    <a:alpha val="8095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0880000">
                <a:off x="1318306" y="2849956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8571"/>
                    <a:alpha val="8571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0880000">
                <a:off x="1351961" y="278925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7381"/>
                    <a:alpha val="9047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0880000">
                <a:off x="1385615" y="272854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6190"/>
                    <a:alpha val="9523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1670556" y="3020510"/>
              <a:ext cx="590808" cy="1772924"/>
              <a:chOff x="960548" y="2899152"/>
              <a:chExt cx="590808" cy="1772924"/>
            </a:xfrm>
          </p:grpSpPr>
          <p:cxnSp>
            <p:nvCxnSpPr>
              <p:cNvPr id="167" name="直接箭头连接符 166"/>
              <p:cNvCxnSpPr/>
              <p:nvPr/>
            </p:nvCxnSpPr>
            <p:spPr>
              <a:xfrm>
                <a:off x="1032870" y="2899152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文本框 167"/>
              <p:cNvSpPr txBox="1"/>
              <p:nvPr/>
            </p:nvSpPr>
            <p:spPr>
              <a:xfrm rot="20880000">
                <a:off x="960548" y="3061314"/>
                <a:ext cx="338554" cy="44018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11A</a:t>
                </a:r>
                <a:endParaRPr lang="zh-CN" altLang="en-US" sz="1000" spc="30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  <p:cxnSp>
            <p:nvCxnSpPr>
              <p:cNvPr id="169" name="直接箭头连接符 168"/>
              <p:cNvCxnSpPr/>
              <p:nvPr/>
            </p:nvCxnSpPr>
            <p:spPr>
              <a:xfrm>
                <a:off x="1299882" y="4191813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文本框 169"/>
              <p:cNvSpPr txBox="1"/>
              <p:nvPr/>
            </p:nvSpPr>
            <p:spPr>
              <a:xfrm rot="20880000">
                <a:off x="1212802" y="4355323"/>
                <a:ext cx="338554" cy="31675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12</a:t>
                </a:r>
                <a:endParaRPr lang="zh-CN" altLang="en-US" sz="1000" spc="30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</p:grpSp>
        <p:sp>
          <p:nvSpPr>
            <p:cNvPr id="126" name="文本框 125"/>
            <p:cNvSpPr txBox="1"/>
            <p:nvPr/>
          </p:nvSpPr>
          <p:spPr>
            <a:xfrm rot="20880000">
              <a:off x="2422413" y="5363643"/>
              <a:ext cx="2916800" cy="702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整个开发过程中的代码托管使用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gitee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，团队成员多进程开发</a:t>
              </a: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7" y="2028748"/>
            <a:ext cx="3952279" cy="246805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937" y="2810137"/>
            <a:ext cx="3954589" cy="237295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79084" y="-4944496"/>
            <a:ext cx="16747384" cy="16747384"/>
            <a:chOff x="-3078555" y="-4343967"/>
            <a:chExt cx="15546326" cy="15546326"/>
          </a:xfrm>
        </p:grpSpPr>
        <p:sp>
          <p:nvSpPr>
            <p:cNvPr id="3" name="椭圆 2"/>
            <p:cNvSpPr/>
            <p:nvPr/>
          </p:nvSpPr>
          <p:spPr>
            <a:xfrm>
              <a:off x="-3078555" y="-4343967"/>
              <a:ext cx="15546326" cy="15546326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-2744764" y="-4010177"/>
              <a:ext cx="14878745" cy="14878745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66667"/>
                  <a:alpha val="9523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-2410974" y="-3676386"/>
              <a:ext cx="14211164" cy="14211164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68333"/>
                  <a:alpha val="9047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2077183" y="-3342596"/>
              <a:ext cx="13543583" cy="13543583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0000"/>
                  <a:alpha val="8571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-1743393" y="-3008805"/>
              <a:ext cx="12876002" cy="1287600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1667"/>
                  <a:alpha val="8095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-1409603" y="-2675015"/>
              <a:ext cx="12208421" cy="1220842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3333"/>
                  <a:alpha val="7619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-1075812" y="-2341224"/>
              <a:ext cx="11540840" cy="1154084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5000"/>
                  <a:alpha val="7142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-742022" y="-2007434"/>
              <a:ext cx="10873259" cy="10873259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6667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-408231" y="-1673643"/>
              <a:ext cx="10205678" cy="1020567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8333"/>
                  <a:alpha val="6190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-74441" y="-1339853"/>
              <a:ext cx="9538097" cy="9538097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0000"/>
                  <a:alpha val="5714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59350" y="-1006062"/>
              <a:ext cx="8870516" cy="8870516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1667"/>
                  <a:alpha val="5238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93140" y="-672272"/>
              <a:ext cx="8202935" cy="8202935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3333"/>
                  <a:alpha val="4761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26931" y="-338481"/>
              <a:ext cx="7535354" cy="7535354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5000"/>
                  <a:alpha val="4285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260721" y="-4691"/>
              <a:ext cx="6867773" cy="6867773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6667"/>
                  <a:alpha val="3809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594512" y="329100"/>
              <a:ext cx="6200192" cy="620019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8333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28302" y="662890"/>
              <a:ext cx="5532612" cy="5532612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0000"/>
                  <a:alpha val="2857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262093" y="996681"/>
              <a:ext cx="4865031" cy="4865031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1667"/>
                  <a:alpha val="2381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595883" y="1330471"/>
              <a:ext cx="4197450" cy="419745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3333"/>
                  <a:alpha val="1904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929674" y="1664262"/>
              <a:ext cx="3529869" cy="3529869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5000"/>
                  <a:alpha val="1428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263464" y="1998052"/>
              <a:ext cx="2862288" cy="286228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6667"/>
                  <a:alpha val="952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597254" y="2331843"/>
              <a:ext cx="2194707" cy="2194707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98333"/>
                  <a:alpha val="476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3931045" y="2665633"/>
              <a:ext cx="1527126" cy="1527126"/>
            </a:xfrm>
            <a:prstGeom prst="ellipse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511550" y="2057221"/>
            <a:ext cx="2481512" cy="1336764"/>
            <a:chOff x="3511550" y="2228671"/>
            <a:chExt cx="2481512" cy="1336764"/>
          </a:xfrm>
        </p:grpSpPr>
        <p:sp>
          <p:nvSpPr>
            <p:cNvPr id="26" name="文本框 25"/>
            <p:cNvSpPr txBox="1"/>
            <p:nvPr/>
          </p:nvSpPr>
          <p:spPr>
            <a:xfrm>
              <a:off x="3702050" y="2365106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84732" y="2352703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7727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7727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667414" y="2340300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5455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5455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650095" y="232789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3182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3182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632777" y="2315493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0909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90909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615459" y="2303090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8636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8636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98141" y="229068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6364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6364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580823" y="2278284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4091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4091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63505" y="2265881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81818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81818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546186" y="2253477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9545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9545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528868" y="2241074"/>
              <a:ext cx="2291012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7273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7273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511550" y="2228671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</a:t>
              </a:r>
              <a:endParaRPr lang="zh-CN" altLang="en-US" sz="72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918286" y="3101566"/>
            <a:ext cx="1788580" cy="1779131"/>
            <a:chOff x="3918286" y="3101566"/>
            <a:chExt cx="1788580" cy="1779131"/>
          </a:xfrm>
        </p:grpSpPr>
        <p:sp>
          <p:nvSpPr>
            <p:cNvPr id="39" name="文本框 38"/>
            <p:cNvSpPr txBox="1"/>
            <p:nvPr/>
          </p:nvSpPr>
          <p:spPr>
            <a:xfrm>
              <a:off x="4153236" y="3311037"/>
              <a:ext cx="155363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131877" y="3291994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ECECE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ECECE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110518" y="3272951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D9D9D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D9D9D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089159" y="3253908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C7C7C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C7C7C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067800" y="3234866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B4B4B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B4B4B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046441" y="3215823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A1A1A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A1A1A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025081" y="3196780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8F8F8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8F8F8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003722" y="3177737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7C7C7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7C7C7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982363" y="3158694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69696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69696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961004" y="3139652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575757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57575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939645" y="3120609"/>
              <a:ext cx="1553630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44444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44444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918286" y="3101566"/>
              <a:ext cx="155363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rgbClr val="3232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9600" dirty="0">
                <a:solidFill>
                  <a:srgbClr val="3232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5900413" y="3449239"/>
            <a:ext cx="3382665" cy="747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需求分析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0517"/>
            <a:ext cx="12192000" cy="403636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60234" y="-721292"/>
            <a:ext cx="4026016" cy="4730218"/>
            <a:chOff x="1045222" y="0"/>
            <a:chExt cx="1922640" cy="2258934"/>
          </a:xfrm>
        </p:grpSpPr>
        <p:sp>
          <p:nvSpPr>
            <p:cNvPr id="5" name="图形 1"/>
            <p:cNvSpPr/>
            <p:nvPr/>
          </p:nvSpPr>
          <p:spPr>
            <a:xfrm rot="1387572">
              <a:off x="1045222" y="0"/>
              <a:ext cx="1922640" cy="225893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solidFill>
                <a:schemeClr val="bg1">
                  <a:lumMod val="85000"/>
                  <a:alpha val="0"/>
                </a:schemeClr>
              </a:solidFill>
              <a:prstDash val="solid"/>
              <a:miter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图形 1"/>
            <p:cNvSpPr/>
            <p:nvPr/>
          </p:nvSpPr>
          <p:spPr>
            <a:xfrm rot="1387572">
              <a:off x="1128373" y="97695"/>
              <a:ext cx="1756338" cy="206354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1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7" name="图形 1"/>
            <p:cNvSpPr/>
            <p:nvPr/>
          </p:nvSpPr>
          <p:spPr>
            <a:xfrm rot="1387572">
              <a:off x="1211524" y="195390"/>
              <a:ext cx="1590037" cy="186815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3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8" name="图形 1"/>
            <p:cNvSpPr/>
            <p:nvPr/>
          </p:nvSpPr>
          <p:spPr>
            <a:xfrm rot="1387572">
              <a:off x="1294674" y="293085"/>
              <a:ext cx="1423735" cy="167276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9" name="图形 1"/>
            <p:cNvSpPr/>
            <p:nvPr/>
          </p:nvSpPr>
          <p:spPr>
            <a:xfrm rot="1387572">
              <a:off x="1377825" y="390780"/>
              <a:ext cx="1257433" cy="147737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6666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0" name="图形 1"/>
            <p:cNvSpPr/>
            <p:nvPr/>
          </p:nvSpPr>
          <p:spPr>
            <a:xfrm rot="1387572">
              <a:off x="1460976" y="488475"/>
              <a:ext cx="1091132" cy="128198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3175" cap="flat" cmpd="sng" algn="ctr">
              <a:solidFill>
                <a:schemeClr val="bg1">
                  <a:lumMod val="85000"/>
                  <a:alpha val="8333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11" name="图形 1"/>
            <p:cNvSpPr/>
            <p:nvPr/>
          </p:nvSpPr>
          <p:spPr>
            <a:xfrm rot="1387572">
              <a:off x="1544127" y="586170"/>
              <a:ext cx="924830" cy="108659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noFill/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图形 1"/>
            <p:cNvSpPr/>
            <p:nvPr/>
          </p:nvSpPr>
          <p:spPr>
            <a:xfrm rot="1387572">
              <a:off x="1544127" y="586170"/>
              <a:ext cx="924830" cy="1086594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  <a:effectLst>
              <a:outerShdw blurRad="190500" dist="38100" dir="13500000" algn="b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547219" y="1289873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背景</a:t>
            </a:r>
          </a:p>
        </p:txBody>
      </p:sp>
      <p:sp>
        <p:nvSpPr>
          <p:cNvPr id="17" name="矩形 16"/>
          <p:cNvSpPr/>
          <p:nvPr/>
        </p:nvSpPr>
        <p:spPr>
          <a:xfrm>
            <a:off x="5079375" y="1289873"/>
            <a:ext cx="6100480" cy="253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随着移动支付的普及，线下移动支付的场景越来越频繁，尤其是日常微支付，使用频率逐步升高，微支付方面有取代现金支付的趋势</a:t>
            </a:r>
            <a:endParaRPr lang="en-US" altLang="zh-CN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 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 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年初开始，新冠疫情逐渐肆虐，中国采取了很多防疫、管理、检测手段，其中“健康码”的研发和推广使用，在管理防疫方面发挥了巨大的作用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合 114"/>
          <p:cNvGrpSpPr/>
          <p:nvPr/>
        </p:nvGrpSpPr>
        <p:grpSpPr>
          <a:xfrm>
            <a:off x="9098097" y="-1282691"/>
            <a:ext cx="5948978" cy="5063335"/>
            <a:chOff x="-2344603" y="-3324499"/>
            <a:chExt cx="5948978" cy="5063335"/>
          </a:xfrm>
        </p:grpSpPr>
        <p:sp>
          <p:nvSpPr>
            <p:cNvPr id="116" name="图形 1"/>
            <p:cNvSpPr/>
            <p:nvPr/>
          </p:nvSpPr>
          <p:spPr>
            <a:xfrm rot="14887572">
              <a:off x="-1901782" y="-3767320"/>
              <a:ext cx="5063335" cy="5948978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-2162584" y="-3169579"/>
              <a:ext cx="5584942" cy="4753495"/>
              <a:chOff x="-2162584" y="-3169579"/>
              <a:chExt cx="5584942" cy="4753495"/>
            </a:xfrm>
          </p:grpSpPr>
          <p:sp>
            <p:nvSpPr>
              <p:cNvPr id="118" name="图形 1"/>
              <p:cNvSpPr/>
              <p:nvPr/>
            </p:nvSpPr>
            <p:spPr>
              <a:xfrm rot="14887572">
                <a:off x="-1746861" y="-3585302"/>
                <a:ext cx="4753495" cy="558494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4444"/>
                    <a:alpha val="2222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9" name="图形 1"/>
              <p:cNvSpPr/>
              <p:nvPr/>
            </p:nvSpPr>
            <p:spPr>
              <a:xfrm rot="14887572">
                <a:off x="-1591941" y="-3403284"/>
                <a:ext cx="4443654" cy="522090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0" name="图形 1"/>
              <p:cNvSpPr/>
              <p:nvPr/>
            </p:nvSpPr>
            <p:spPr>
              <a:xfrm rot="14887572">
                <a:off x="-1437021" y="-3221266"/>
                <a:ext cx="4133813" cy="485687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8889"/>
                    <a:alpha val="4444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1" name="图形 1"/>
              <p:cNvSpPr/>
              <p:nvPr/>
            </p:nvSpPr>
            <p:spPr>
              <a:xfrm rot="14887572">
                <a:off x="-1282100" y="-3039248"/>
                <a:ext cx="3823973" cy="4492834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6111"/>
                    <a:alpha val="5555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2" name="图形 1"/>
              <p:cNvSpPr/>
              <p:nvPr/>
            </p:nvSpPr>
            <p:spPr>
              <a:xfrm rot="14887572">
                <a:off x="-1127180" y="-2857230"/>
                <a:ext cx="3514132" cy="4128798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3" name="图形 1"/>
              <p:cNvSpPr/>
              <p:nvPr/>
            </p:nvSpPr>
            <p:spPr>
              <a:xfrm rot="14887572">
                <a:off x="-972260" y="-2675212"/>
                <a:ext cx="3204291" cy="376476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0556"/>
                    <a:alpha val="7777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4" name="图形 1"/>
              <p:cNvSpPr/>
              <p:nvPr/>
            </p:nvSpPr>
            <p:spPr>
              <a:xfrm rot="14887572">
                <a:off x="-817339" y="-2493194"/>
                <a:ext cx="2894451" cy="340072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77778"/>
                    <a:alpha val="8888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5" name="图形 1"/>
              <p:cNvSpPr/>
              <p:nvPr/>
            </p:nvSpPr>
            <p:spPr>
              <a:xfrm rot="14887572">
                <a:off x="-662419" y="-231117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图形 1"/>
              <p:cNvSpPr/>
              <p:nvPr/>
            </p:nvSpPr>
            <p:spPr>
              <a:xfrm rot="14887572">
                <a:off x="-652248" y="-231433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190500" dist="381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1351182" y="1561768"/>
            <a:ext cx="5060140" cy="4413988"/>
            <a:chOff x="179086" y="1875881"/>
            <a:chExt cx="5060140" cy="4413988"/>
          </a:xfrm>
        </p:grpSpPr>
        <p:sp>
          <p:nvSpPr>
            <p:cNvPr id="4" name="矩形 3"/>
            <p:cNvSpPr/>
            <p:nvPr/>
          </p:nvSpPr>
          <p:spPr>
            <a:xfrm>
              <a:off x="1228724" y="1875881"/>
              <a:ext cx="2513025" cy="379203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499308">
              <a:off x="2708632" y="1952821"/>
              <a:ext cx="2472341" cy="37306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561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998617">
              <a:off x="2645490" y="2029761"/>
              <a:ext cx="2431656" cy="3669255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622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497925">
              <a:off x="2582348" y="2106701"/>
              <a:ext cx="2390971" cy="3607864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682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1997233">
              <a:off x="2519206" y="2183641"/>
              <a:ext cx="2350287" cy="3546473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743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496542">
              <a:off x="2456064" y="2260581"/>
              <a:ext cx="2309602" cy="3485082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804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2995850">
              <a:off x="2392922" y="2337521"/>
              <a:ext cx="2268918" cy="342369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865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3495159">
              <a:off x="2329780" y="2414461"/>
              <a:ext cx="2228233" cy="336229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926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3994467">
              <a:off x="2266638" y="2491401"/>
              <a:ext cx="2187548" cy="3300908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987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4493775">
              <a:off x="2203496" y="2568341"/>
              <a:ext cx="2146864" cy="323951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048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4993084">
              <a:off x="2140354" y="2645281"/>
              <a:ext cx="2106179" cy="3178126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109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5492392">
              <a:off x="2077212" y="2722221"/>
              <a:ext cx="2065494" cy="3116735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170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5991701">
              <a:off x="2014070" y="2799161"/>
              <a:ext cx="2024810" cy="3055343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231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rot="6491009">
              <a:off x="1950928" y="2876101"/>
              <a:ext cx="1984125" cy="2993952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292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 rot="6990317">
              <a:off x="1887786" y="2953041"/>
              <a:ext cx="1943440" cy="293256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353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7489626">
              <a:off x="1824644" y="3029981"/>
              <a:ext cx="1902756" cy="287117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414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7988934">
              <a:off x="1761502" y="3106921"/>
              <a:ext cx="1862071" cy="2809778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475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rot="8488242">
              <a:off x="1698360" y="3183861"/>
              <a:ext cx="1821387" cy="274838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36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rot="8987551">
              <a:off x="1635218" y="3260801"/>
              <a:ext cx="1780702" cy="2686996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97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rot="9486859">
              <a:off x="1572077" y="3337740"/>
              <a:ext cx="1740017" cy="2625605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658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rot="9986168">
              <a:off x="1508935" y="3414681"/>
              <a:ext cx="1699333" cy="2564214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719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rot="10485476">
              <a:off x="1445793" y="3491621"/>
              <a:ext cx="1658648" cy="2502822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780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10984785">
              <a:off x="1382651" y="3568560"/>
              <a:ext cx="1617964" cy="244143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841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11484093">
              <a:off x="1319509" y="3645500"/>
              <a:ext cx="1577279" cy="238004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902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11983401">
              <a:off x="1256367" y="3722441"/>
              <a:ext cx="1536594" cy="231864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963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12482710">
              <a:off x="1193225" y="3799380"/>
              <a:ext cx="1495910" cy="2257258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024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12982018">
              <a:off x="1130083" y="3876320"/>
              <a:ext cx="1455225" cy="2195866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085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 rot="13481326">
              <a:off x="1066941" y="3953260"/>
              <a:ext cx="1414541" cy="2134475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146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 rot="13980634">
              <a:off x="1003799" y="4030201"/>
              <a:ext cx="1373856" cy="2073084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207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rot="14479943">
              <a:off x="940657" y="4107140"/>
              <a:ext cx="1333171" cy="2011693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268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 rot="14979251">
              <a:off x="877515" y="4184080"/>
              <a:ext cx="1292487" cy="1950301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329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 rot="15478559">
              <a:off x="814373" y="4261020"/>
              <a:ext cx="1251802" cy="188891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390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 rot="15977867">
              <a:off x="751231" y="4337960"/>
              <a:ext cx="1211117" cy="182751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451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 rot="16477176">
              <a:off x="688089" y="4414900"/>
              <a:ext cx="1170433" cy="1766128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512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 rot="16976484">
              <a:off x="624947" y="4491840"/>
              <a:ext cx="1129748" cy="170473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573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 rot="17475793">
              <a:off x="561805" y="4568780"/>
              <a:ext cx="1089064" cy="1643345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634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 rot="17975101">
              <a:off x="498663" y="4645720"/>
              <a:ext cx="1048379" cy="1581954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695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 rot="18474410">
              <a:off x="435521" y="4722660"/>
              <a:ext cx="1007694" cy="1520563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756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 rot="18973718">
              <a:off x="372379" y="4799600"/>
              <a:ext cx="967010" cy="1459172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817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 rot="19473027">
              <a:off x="309237" y="4876540"/>
              <a:ext cx="926325" cy="139778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878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 rot="19972335">
              <a:off x="246095" y="4953480"/>
              <a:ext cx="885641" cy="133638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9939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082808" y="1561768"/>
            <a:ext cx="978409" cy="663745"/>
            <a:chOff x="10559571" y="3739839"/>
            <a:chExt cx="1216152" cy="690261"/>
          </a:xfrm>
        </p:grpSpPr>
        <p:sp>
          <p:nvSpPr>
            <p:cNvPr id="68" name="平行四边形 67"/>
            <p:cNvSpPr/>
            <p:nvPr/>
          </p:nvSpPr>
          <p:spPr>
            <a:xfrm>
              <a:off x="10559571" y="3775188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7727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69" name="平行四边形 68"/>
            <p:cNvSpPr/>
            <p:nvPr/>
          </p:nvSpPr>
          <p:spPr>
            <a:xfrm>
              <a:off x="10559571" y="3810537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7954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>
              <a:off x="10559571" y="3845886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1" name="平行四边形 70"/>
            <p:cNvSpPr/>
            <p:nvPr/>
          </p:nvSpPr>
          <p:spPr>
            <a:xfrm>
              <a:off x="10559571" y="3881235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409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>
              <a:off x="10559571" y="3916584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636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3" name="平行四边形 72"/>
            <p:cNvSpPr/>
            <p:nvPr/>
          </p:nvSpPr>
          <p:spPr>
            <a:xfrm>
              <a:off x="10559571" y="3951933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8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4" name="平行四边形 73"/>
            <p:cNvSpPr/>
            <p:nvPr/>
          </p:nvSpPr>
          <p:spPr>
            <a:xfrm>
              <a:off x="10559571" y="3987282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090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5" name="平行四边形 74"/>
            <p:cNvSpPr/>
            <p:nvPr/>
          </p:nvSpPr>
          <p:spPr>
            <a:xfrm>
              <a:off x="10559571" y="4022631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318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6" name="平行四边形 75"/>
            <p:cNvSpPr/>
            <p:nvPr/>
          </p:nvSpPr>
          <p:spPr>
            <a:xfrm>
              <a:off x="10559571" y="4057980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>
              <a:off x="10559571" y="4093329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772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>
              <a:off x="10559571" y="4128678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平行四边形 78"/>
            <p:cNvSpPr/>
            <p:nvPr/>
          </p:nvSpPr>
          <p:spPr>
            <a:xfrm>
              <a:off x="10559571" y="3739839"/>
              <a:ext cx="1216152" cy="301422"/>
            </a:xfrm>
            <a:prstGeom prst="parallelogram">
              <a:avLst>
                <a:gd name="adj" fmla="val 9978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343089" y="1362392"/>
            <a:ext cx="4298036" cy="1318041"/>
            <a:chOff x="2566570" y="747847"/>
            <a:chExt cx="4298036" cy="1318041"/>
          </a:xfrm>
        </p:grpSpPr>
        <p:sp>
          <p:nvSpPr>
            <p:cNvPr id="81" name="文本框 80"/>
            <p:cNvSpPr txBox="1"/>
            <p:nvPr/>
          </p:nvSpPr>
          <p:spPr>
            <a:xfrm>
              <a:off x="2566570" y="747847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494949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移动支付方式不够简化</a:t>
              </a:r>
              <a:endParaRPr lang="zh-CN" altLang="en-US" sz="2800" b="1" spc="300" dirty="0">
                <a:solidFill>
                  <a:srgbClr val="3232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566570" y="1171412"/>
              <a:ext cx="4298036" cy="894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494949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目前市场中主流的移动支付方式为二维码和扫一扫支付，用户在使用的过程中需要打开软件，找到对应的入口，然后在扫描的过程中也需要收付双方相对于，不够简化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052127" y="3209832"/>
            <a:ext cx="978409" cy="663745"/>
            <a:chOff x="10559571" y="3739839"/>
            <a:chExt cx="1216152" cy="690261"/>
          </a:xfrm>
        </p:grpSpPr>
        <p:sp>
          <p:nvSpPr>
            <p:cNvPr id="84" name="平行四边形 83"/>
            <p:cNvSpPr/>
            <p:nvPr/>
          </p:nvSpPr>
          <p:spPr>
            <a:xfrm>
              <a:off x="10559571" y="3775188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7727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5" name="平行四边形 84"/>
            <p:cNvSpPr/>
            <p:nvPr/>
          </p:nvSpPr>
          <p:spPr>
            <a:xfrm>
              <a:off x="10559571" y="3810537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7954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6" name="平行四边形 85"/>
            <p:cNvSpPr/>
            <p:nvPr/>
          </p:nvSpPr>
          <p:spPr>
            <a:xfrm>
              <a:off x="10559571" y="3845886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7" name="平行四边形 86"/>
            <p:cNvSpPr/>
            <p:nvPr/>
          </p:nvSpPr>
          <p:spPr>
            <a:xfrm>
              <a:off x="10559571" y="3881235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409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8" name="平行四边形 87"/>
            <p:cNvSpPr/>
            <p:nvPr/>
          </p:nvSpPr>
          <p:spPr>
            <a:xfrm>
              <a:off x="10559571" y="3916584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636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89" name="平行四边形 88"/>
            <p:cNvSpPr/>
            <p:nvPr/>
          </p:nvSpPr>
          <p:spPr>
            <a:xfrm>
              <a:off x="10559571" y="3951933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8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>
              <a:off x="10559571" y="3987282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090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91" name="平行四边形 90"/>
            <p:cNvSpPr/>
            <p:nvPr/>
          </p:nvSpPr>
          <p:spPr>
            <a:xfrm>
              <a:off x="10559571" y="4022631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318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>
              <a:off x="10559571" y="4057980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93" name="平行四边形 92"/>
            <p:cNvSpPr/>
            <p:nvPr/>
          </p:nvSpPr>
          <p:spPr>
            <a:xfrm>
              <a:off x="10559571" y="4093329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772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>
              <a:off x="10559571" y="4128678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平行四边形 94"/>
            <p:cNvSpPr/>
            <p:nvPr/>
          </p:nvSpPr>
          <p:spPr>
            <a:xfrm>
              <a:off x="10559571" y="3739839"/>
              <a:ext cx="1216152" cy="301422"/>
            </a:xfrm>
            <a:prstGeom prst="parallelogram">
              <a:avLst>
                <a:gd name="adj" fmla="val 9978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303991" y="3032690"/>
            <a:ext cx="4298036" cy="1318746"/>
            <a:chOff x="2566570" y="747847"/>
            <a:chExt cx="4298036" cy="1318746"/>
          </a:xfrm>
        </p:grpSpPr>
        <p:sp>
          <p:nvSpPr>
            <p:cNvPr id="97" name="文本框 96"/>
            <p:cNvSpPr txBox="1"/>
            <p:nvPr/>
          </p:nvSpPr>
          <p:spPr>
            <a:xfrm>
              <a:off x="2566570" y="747847"/>
              <a:ext cx="37753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494949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疫情下公共交通工具的乘坐付款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2566570" y="1171412"/>
              <a:ext cx="4298036" cy="895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494949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在新冠肺炎疫情下，乘坐交通工具需要出示绿码验证健康状况，然后付款才能乘坐。整个过程需要用手机多次切换页面，过程麻烦，在人多排队时很费时间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6036111" y="4857152"/>
            <a:ext cx="978409" cy="663745"/>
            <a:chOff x="10559571" y="3739839"/>
            <a:chExt cx="1216152" cy="690261"/>
          </a:xfrm>
        </p:grpSpPr>
        <p:sp>
          <p:nvSpPr>
            <p:cNvPr id="100" name="平行四边形 99"/>
            <p:cNvSpPr/>
            <p:nvPr/>
          </p:nvSpPr>
          <p:spPr>
            <a:xfrm>
              <a:off x="10559571" y="3775188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7727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1" name="平行四边形 100"/>
            <p:cNvSpPr/>
            <p:nvPr/>
          </p:nvSpPr>
          <p:spPr>
            <a:xfrm>
              <a:off x="10559571" y="3810537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7954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2" name="平行四边形 101"/>
            <p:cNvSpPr/>
            <p:nvPr/>
          </p:nvSpPr>
          <p:spPr>
            <a:xfrm>
              <a:off x="10559571" y="3845886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1818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3" name="平行四边形 102"/>
            <p:cNvSpPr/>
            <p:nvPr/>
          </p:nvSpPr>
          <p:spPr>
            <a:xfrm>
              <a:off x="10559571" y="3881235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409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4" name="平行四边形 103"/>
            <p:cNvSpPr/>
            <p:nvPr/>
          </p:nvSpPr>
          <p:spPr>
            <a:xfrm>
              <a:off x="10559571" y="3916584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636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5" name="平行四边形 104"/>
            <p:cNvSpPr/>
            <p:nvPr/>
          </p:nvSpPr>
          <p:spPr>
            <a:xfrm>
              <a:off x="10559571" y="3951933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88636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6" name="平行四边形 105"/>
            <p:cNvSpPr/>
            <p:nvPr/>
          </p:nvSpPr>
          <p:spPr>
            <a:xfrm>
              <a:off x="10559571" y="3987282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090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7" name="平行四边形 106"/>
            <p:cNvSpPr/>
            <p:nvPr/>
          </p:nvSpPr>
          <p:spPr>
            <a:xfrm>
              <a:off x="10559571" y="4022631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318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8" name="平行四边形 107"/>
            <p:cNvSpPr/>
            <p:nvPr/>
          </p:nvSpPr>
          <p:spPr>
            <a:xfrm>
              <a:off x="10559571" y="4057980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5455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09" name="平行四边形 108"/>
            <p:cNvSpPr/>
            <p:nvPr/>
          </p:nvSpPr>
          <p:spPr>
            <a:xfrm>
              <a:off x="10559571" y="4093329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 cap="flat" cmpd="sng" algn="ctr">
              <a:solidFill>
                <a:schemeClr val="bg1">
                  <a:lumMod val="97727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0" name="平行四边形 109"/>
            <p:cNvSpPr/>
            <p:nvPr/>
          </p:nvSpPr>
          <p:spPr>
            <a:xfrm>
              <a:off x="10559571" y="4128678"/>
              <a:ext cx="1216152" cy="301422"/>
            </a:xfrm>
            <a:prstGeom prst="parallelogram">
              <a:avLst>
                <a:gd name="adj" fmla="val 99787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平行四边形 110"/>
            <p:cNvSpPr/>
            <p:nvPr/>
          </p:nvSpPr>
          <p:spPr>
            <a:xfrm>
              <a:off x="10559571" y="3739839"/>
              <a:ext cx="1216152" cy="301422"/>
            </a:xfrm>
            <a:prstGeom prst="parallelogram">
              <a:avLst>
                <a:gd name="adj" fmla="val 9978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287974" y="4698298"/>
            <a:ext cx="4620630" cy="1318746"/>
            <a:chOff x="2566569" y="747847"/>
            <a:chExt cx="4620630" cy="1318746"/>
          </a:xfrm>
        </p:grpSpPr>
        <p:sp>
          <p:nvSpPr>
            <p:cNvPr id="113" name="文本框 112"/>
            <p:cNvSpPr txBox="1"/>
            <p:nvPr/>
          </p:nvSpPr>
          <p:spPr>
            <a:xfrm>
              <a:off x="2566570" y="747847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494949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疫情下的线下支付场景</a:t>
              </a: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566569" y="1171412"/>
              <a:ext cx="4620630" cy="895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494949"/>
                  </a:solidFill>
                  <a:ea typeface="等线" panose="02010600030101010101" pitchFamily="2" charset="-122"/>
                  <a:cs typeface="Times New Roman" panose="02020603050405020304" pitchFamily="18" charset="0"/>
                </a:rPr>
                <a:t>在新冠肺炎疫情下，很多线下支付场景（如商场、农贸市场等），需要先出示健康码验证健康状况，之后才能付款。目前的线下支付方式以二维码为主，与公共交通工具的刷卡有所不同</a:t>
              </a:r>
            </a:p>
          </p:txBody>
        </p:sp>
      </p:grpSp>
      <p:sp>
        <p:nvSpPr>
          <p:cNvPr id="127" name="文本框 126"/>
          <p:cNvSpPr txBox="1"/>
          <p:nvPr/>
        </p:nvSpPr>
        <p:spPr>
          <a:xfrm>
            <a:off x="8827781" y="508700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痛点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3" y="1629560"/>
            <a:ext cx="4953813" cy="3856769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96000" y="-2078599"/>
            <a:ext cx="5948978" cy="5063335"/>
            <a:chOff x="-2344603" y="-3324499"/>
            <a:chExt cx="5948978" cy="5063335"/>
          </a:xfrm>
        </p:grpSpPr>
        <p:sp>
          <p:nvSpPr>
            <p:cNvPr id="3" name="图形 1"/>
            <p:cNvSpPr/>
            <p:nvPr/>
          </p:nvSpPr>
          <p:spPr>
            <a:xfrm rot="14887572">
              <a:off x="-1901782" y="-3767320"/>
              <a:ext cx="5063335" cy="5948978"/>
            </a:xfrm>
            <a:custGeom>
              <a:avLst/>
              <a:gdLst>
                <a:gd name="connsiteX0" fmla="*/ 4277864 w 5391150"/>
                <a:gd name="connsiteY0" fmla="*/ 4438538 h 6334125"/>
                <a:gd name="connsiteX1" fmla="*/ 3611113 w 5391150"/>
                <a:gd name="connsiteY1" fmla="*/ 9413 h 6334125"/>
                <a:gd name="connsiteX2" fmla="*/ 86863 w 5391150"/>
                <a:gd name="connsiteY2" fmla="*/ 3562238 h 6334125"/>
                <a:gd name="connsiteX3" fmla="*/ 4277864 w 5391150"/>
                <a:gd name="connsiteY3" fmla="*/ 4438538 h 6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6334125">
                  <a:moveTo>
                    <a:pt x="4277864" y="4438538"/>
                  </a:moveTo>
                  <a:cubicBezTo>
                    <a:pt x="4277864" y="4438538"/>
                    <a:pt x="7192513" y="476138"/>
                    <a:pt x="3611113" y="9413"/>
                  </a:cubicBezTo>
                  <a:cubicBezTo>
                    <a:pt x="3611113" y="9413"/>
                    <a:pt x="-656087" y="-362062"/>
                    <a:pt x="86863" y="3562238"/>
                  </a:cubicBezTo>
                  <a:cubicBezTo>
                    <a:pt x="86863" y="3562238"/>
                    <a:pt x="1553713" y="9181988"/>
                    <a:pt x="4277864" y="44385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97222"/>
                  <a:alpha val="11111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rgbClr val="323232">
                  <a:alpha val="10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-2162584" y="-3169579"/>
              <a:ext cx="5584942" cy="4753495"/>
              <a:chOff x="-2162584" y="-3169579"/>
              <a:chExt cx="5584942" cy="4753495"/>
            </a:xfrm>
          </p:grpSpPr>
          <p:sp>
            <p:nvSpPr>
              <p:cNvPr id="5" name="图形 1"/>
              <p:cNvSpPr/>
              <p:nvPr/>
            </p:nvSpPr>
            <p:spPr>
              <a:xfrm rot="14887572">
                <a:off x="-1746861" y="-3585302"/>
                <a:ext cx="4753495" cy="558494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4444"/>
                    <a:alpha val="2222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" name="图形 1"/>
              <p:cNvSpPr/>
              <p:nvPr/>
            </p:nvSpPr>
            <p:spPr>
              <a:xfrm rot="14887572">
                <a:off x="-1591941" y="-3403284"/>
                <a:ext cx="4443654" cy="522090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图形 1"/>
              <p:cNvSpPr/>
              <p:nvPr/>
            </p:nvSpPr>
            <p:spPr>
              <a:xfrm rot="14887572">
                <a:off x="-1437021" y="-3221266"/>
                <a:ext cx="4133813" cy="485687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8889"/>
                    <a:alpha val="4444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图形 1"/>
              <p:cNvSpPr/>
              <p:nvPr/>
            </p:nvSpPr>
            <p:spPr>
              <a:xfrm rot="14887572">
                <a:off x="-1282100" y="-3039248"/>
                <a:ext cx="3823973" cy="4492834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6111"/>
                    <a:alpha val="5555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图形 1"/>
              <p:cNvSpPr/>
              <p:nvPr/>
            </p:nvSpPr>
            <p:spPr>
              <a:xfrm rot="14887572">
                <a:off x="-1127180" y="-2857230"/>
                <a:ext cx="3514132" cy="4128798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图形 1"/>
              <p:cNvSpPr/>
              <p:nvPr/>
            </p:nvSpPr>
            <p:spPr>
              <a:xfrm rot="14887572">
                <a:off x="-972260" y="-2675212"/>
                <a:ext cx="3204291" cy="3764762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80556"/>
                    <a:alpha val="7777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图形 1"/>
              <p:cNvSpPr/>
              <p:nvPr/>
            </p:nvSpPr>
            <p:spPr>
              <a:xfrm rot="14887572">
                <a:off x="-817339" y="-2493194"/>
                <a:ext cx="2894451" cy="3400726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77778"/>
                    <a:alpha val="8888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图形 1"/>
              <p:cNvSpPr/>
              <p:nvPr/>
            </p:nvSpPr>
            <p:spPr>
              <a:xfrm rot="14887572">
                <a:off x="-662419" y="-231117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  <a:effectLst>
                <a:outerShdw blurRad="635000" sx="102000" sy="102000" algn="ctr" rotWithShape="0">
                  <a:srgbClr val="323232">
                    <a:alpha val="10000"/>
                  </a:srgb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图形 1"/>
              <p:cNvSpPr/>
              <p:nvPr/>
            </p:nvSpPr>
            <p:spPr>
              <a:xfrm rot="14887572">
                <a:off x="-652248" y="-2314336"/>
                <a:ext cx="2584610" cy="3036690"/>
              </a:xfrm>
              <a:custGeom>
                <a:avLst/>
                <a:gdLst>
                  <a:gd name="connsiteX0" fmla="*/ 4277864 w 5391150"/>
                  <a:gd name="connsiteY0" fmla="*/ 4438538 h 6334125"/>
                  <a:gd name="connsiteX1" fmla="*/ 3611113 w 5391150"/>
                  <a:gd name="connsiteY1" fmla="*/ 9413 h 6334125"/>
                  <a:gd name="connsiteX2" fmla="*/ 86863 w 5391150"/>
                  <a:gd name="connsiteY2" fmla="*/ 3562238 h 6334125"/>
                  <a:gd name="connsiteX3" fmla="*/ 4277864 w 5391150"/>
                  <a:gd name="connsiteY3" fmla="*/ 4438538 h 6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150" h="6334125">
                    <a:moveTo>
                      <a:pt x="4277864" y="4438538"/>
                    </a:moveTo>
                    <a:cubicBezTo>
                      <a:pt x="4277864" y="4438538"/>
                      <a:pt x="7192513" y="476138"/>
                      <a:pt x="3611113" y="9413"/>
                    </a:cubicBezTo>
                    <a:cubicBezTo>
                      <a:pt x="3611113" y="9413"/>
                      <a:pt x="-656087" y="-362062"/>
                      <a:pt x="86863" y="3562238"/>
                    </a:cubicBezTo>
                    <a:cubicBezTo>
                      <a:pt x="86863" y="3562238"/>
                      <a:pt x="1553713" y="9181988"/>
                      <a:pt x="4277864" y="443853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190500" dist="381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6994357" y="207493"/>
            <a:ext cx="254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rgbClr val="32323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需求分析</a:t>
            </a:r>
          </a:p>
        </p:txBody>
      </p:sp>
      <p:grpSp>
        <p:nvGrpSpPr>
          <p:cNvPr id="16" name="组合 15"/>
          <p:cNvGrpSpPr/>
          <p:nvPr/>
        </p:nvGrpSpPr>
        <p:grpSpPr>
          <a:xfrm rot="685604">
            <a:off x="1258258" y="1560000"/>
            <a:ext cx="4108644" cy="4339356"/>
            <a:chOff x="1404990" y="2172025"/>
            <a:chExt cx="4108644" cy="433935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3954365" y="3717607"/>
              <a:ext cx="135377" cy="252522"/>
              <a:chOff x="3261906" y="3717607"/>
              <a:chExt cx="135377" cy="25252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61906" y="3717607"/>
                <a:ext cx="100041" cy="100041"/>
              </a:xfrm>
              <a:prstGeom prst="ellipse">
                <a:avLst/>
              </a:prstGeom>
              <a:solidFill>
                <a:srgbClr val="8B8B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4692463">
                <a:off x="3291032" y="3863878"/>
                <a:ext cx="114121" cy="98381"/>
              </a:xfrm>
              <a:prstGeom prst="triangle">
                <a:avLst/>
              </a:prstGeom>
              <a:solidFill>
                <a:srgbClr val="8B8B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 rot="20880000">
              <a:off x="1660298" y="2172025"/>
              <a:ext cx="2108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600" dirty="0">
                  <a:solidFill>
                    <a:srgbClr val="323232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需求分析图</a:t>
              </a: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1404990" y="2728549"/>
              <a:ext cx="2409194" cy="3573138"/>
              <a:chOff x="712531" y="2728549"/>
              <a:chExt cx="2409194" cy="3573138"/>
            </a:xfrm>
          </p:grpSpPr>
          <p:sp>
            <p:nvSpPr>
              <p:cNvPr id="29" name="矩形 28"/>
              <p:cNvSpPr/>
              <p:nvPr/>
            </p:nvSpPr>
            <p:spPr>
              <a:xfrm rot="-720000">
                <a:off x="712531" y="3942625"/>
                <a:ext cx="1736110" cy="2359062"/>
              </a:xfrm>
              <a:prstGeom prst="rect">
                <a:avLst/>
              </a:prstGeom>
              <a:noFill/>
              <a:ln w="9525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20880000">
                <a:off x="746185" y="388192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8810"/>
                    <a:alpha val="476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 rot="20880000">
                <a:off x="779839" y="382121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7619"/>
                    <a:alpha val="952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 rot="20880000">
                <a:off x="813494" y="376051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6429"/>
                    <a:alpha val="1428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 rot="20880000">
                <a:off x="847148" y="369980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5238"/>
                    <a:alpha val="1904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 rot="20880000">
                <a:off x="880802" y="3639106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4048"/>
                    <a:alpha val="2381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 rot="20880000">
                <a:off x="914456" y="3578402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2857"/>
                    <a:alpha val="28571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 rot="20880000">
                <a:off x="948110" y="351769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 rot="20880000">
                <a:off x="981764" y="345699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0476"/>
                    <a:alpha val="3809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 rot="20880000">
                <a:off x="1015419" y="339629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9286"/>
                    <a:alpha val="4285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 rot="20880000">
                <a:off x="1049073" y="333558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8095"/>
                    <a:alpha val="4761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 rot="20880000">
                <a:off x="1082727" y="327488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6905"/>
                    <a:alpha val="52381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 rot="20880000">
                <a:off x="1116381" y="321417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714"/>
                    <a:alpha val="5714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 rot="20880000">
                <a:off x="1150036" y="3153475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4524"/>
                    <a:alpha val="6190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20880000">
                <a:off x="1183690" y="3092772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 rot="20880000">
                <a:off x="1217344" y="303206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2143"/>
                    <a:alpha val="7142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 rot="20880000">
                <a:off x="1250998" y="297136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0952"/>
                    <a:alpha val="7619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 rot="20880000">
                <a:off x="1284652" y="2910660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9762"/>
                    <a:alpha val="8095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 rot="20880000">
                <a:off x="1318307" y="284995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8571"/>
                    <a:alpha val="8571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 rot="20880000">
                <a:off x="1351961" y="278925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7381"/>
                    <a:alpha val="9047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 rot="20880000">
                <a:off x="1385615" y="272854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6190"/>
                    <a:alpha val="9523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670556" y="3020510"/>
              <a:ext cx="590808" cy="1772924"/>
              <a:chOff x="960548" y="2899152"/>
              <a:chExt cx="590808" cy="1772924"/>
            </a:xfrm>
          </p:grpSpPr>
          <p:cxnSp>
            <p:nvCxnSpPr>
              <p:cNvPr id="20" name="直接箭头连接符 19"/>
              <p:cNvCxnSpPr/>
              <p:nvPr/>
            </p:nvCxnSpPr>
            <p:spPr>
              <a:xfrm>
                <a:off x="1032870" y="2899152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 rot="20880000">
                <a:off x="960548" y="3061314"/>
                <a:ext cx="338554" cy="44018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11A</a:t>
                </a:r>
                <a:endParaRPr lang="zh-CN" altLang="en-US" sz="1000" spc="30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>
                <a:off x="1299882" y="4191813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 rot="20880000">
                <a:off x="1212802" y="4355323"/>
                <a:ext cx="338554" cy="31675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12</a:t>
                </a:r>
                <a:endParaRPr lang="zh-CN" altLang="en-US" sz="1000" spc="30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 rot="20880000">
              <a:off x="2474168" y="5486164"/>
              <a:ext cx="3039466" cy="1025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在需求分析的初始阶段，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G16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小组成员根据当前的设想做出了基本的需求分析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 rot="682748">
            <a:off x="6111030" y="2409163"/>
            <a:ext cx="3934223" cy="4055523"/>
            <a:chOff x="1404990" y="2246164"/>
            <a:chExt cx="3934223" cy="4055523"/>
          </a:xfrm>
        </p:grpSpPr>
        <p:sp>
          <p:nvSpPr>
            <p:cNvPr id="195" name="等腰三角形 194"/>
            <p:cNvSpPr/>
            <p:nvPr/>
          </p:nvSpPr>
          <p:spPr>
            <a:xfrm rot="4692463">
              <a:off x="3983491" y="3863878"/>
              <a:ext cx="114121" cy="98381"/>
            </a:xfrm>
            <a:prstGeom prst="triangle">
              <a:avLst/>
            </a:prstGeom>
            <a:solidFill>
              <a:srgbClr val="8B8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3" name="文本框 122"/>
            <p:cNvSpPr txBox="1"/>
            <p:nvPr/>
          </p:nvSpPr>
          <p:spPr>
            <a:xfrm rot="20880000">
              <a:off x="1635502" y="2246164"/>
              <a:ext cx="18902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600" dirty="0">
                  <a:solidFill>
                    <a:srgbClr val="323232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总体</a:t>
              </a:r>
              <a:r>
                <a:rPr lang="en-US" altLang="zh-CN" sz="2400" b="1" spc="600" dirty="0">
                  <a:solidFill>
                    <a:srgbClr val="323232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ER</a:t>
              </a:r>
              <a:r>
                <a:rPr lang="zh-CN" altLang="en-US" sz="2400" b="1" spc="600" dirty="0">
                  <a:solidFill>
                    <a:srgbClr val="323232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图</a:t>
              </a:r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1404990" y="2728549"/>
              <a:ext cx="2409194" cy="3573138"/>
              <a:chOff x="712531" y="2728549"/>
              <a:chExt cx="2409194" cy="3573138"/>
            </a:xfrm>
          </p:grpSpPr>
          <p:sp>
            <p:nvSpPr>
              <p:cNvPr id="171" name="矩形 170"/>
              <p:cNvSpPr/>
              <p:nvPr/>
            </p:nvSpPr>
            <p:spPr>
              <a:xfrm rot="-720000">
                <a:off x="712531" y="3942625"/>
                <a:ext cx="1736110" cy="2359062"/>
              </a:xfrm>
              <a:prstGeom prst="rect">
                <a:avLst/>
              </a:prstGeom>
              <a:noFill/>
              <a:ln w="9525"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矩形 171"/>
              <p:cNvSpPr/>
              <p:nvPr/>
            </p:nvSpPr>
            <p:spPr>
              <a:xfrm rot="20880000">
                <a:off x="746185" y="388192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8810"/>
                    <a:alpha val="476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 rot="20880000">
                <a:off x="779839" y="382121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7619"/>
                    <a:alpha val="952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 rot="20880000">
                <a:off x="813494" y="376051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6429"/>
                    <a:alpha val="1428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0880000">
                <a:off x="847148" y="369980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5238"/>
                    <a:alpha val="1904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0880000">
                <a:off x="880802" y="3639106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4048"/>
                    <a:alpha val="2381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0880000">
                <a:off x="914456" y="3578402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2857"/>
                    <a:alpha val="28571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0880000">
                <a:off x="948110" y="351769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1667"/>
                    <a:alpha val="3333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0880000">
                <a:off x="981764" y="345699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90476"/>
                    <a:alpha val="3809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0880000">
                <a:off x="1015419" y="339629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9286"/>
                    <a:alpha val="4285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0880000">
                <a:off x="1049073" y="3335587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8095"/>
                    <a:alpha val="4761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0880000">
                <a:off x="1082727" y="327488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6905"/>
                    <a:alpha val="52381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0880000">
                <a:off x="1116381" y="321417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5714"/>
                    <a:alpha val="57143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0880000">
                <a:off x="1150036" y="3153475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4524"/>
                    <a:alpha val="61905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0880000">
                <a:off x="1183690" y="3092771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3333"/>
                    <a:alpha val="66667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0880000">
                <a:off x="1217344" y="3032068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2143"/>
                    <a:alpha val="71429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0880000">
                <a:off x="1250998" y="2971364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80952"/>
                    <a:alpha val="7619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0880000">
                <a:off x="1284652" y="2910660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9762"/>
                    <a:alpha val="8095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0880000">
                <a:off x="1318306" y="2849956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8571"/>
                    <a:alpha val="8571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0880000">
                <a:off x="1351961" y="2789253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7381"/>
                    <a:alpha val="90476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0880000">
                <a:off x="1385615" y="2728549"/>
                <a:ext cx="1736110" cy="2359062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>
                    <a:lumMod val="76190"/>
                    <a:alpha val="95238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1670556" y="3020510"/>
              <a:ext cx="590808" cy="1772924"/>
              <a:chOff x="960548" y="2899152"/>
              <a:chExt cx="590808" cy="1772924"/>
            </a:xfrm>
          </p:grpSpPr>
          <p:cxnSp>
            <p:nvCxnSpPr>
              <p:cNvPr id="167" name="直接箭头连接符 166"/>
              <p:cNvCxnSpPr/>
              <p:nvPr/>
            </p:nvCxnSpPr>
            <p:spPr>
              <a:xfrm>
                <a:off x="1032870" y="2899152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文本框 167"/>
              <p:cNvSpPr txBox="1"/>
              <p:nvPr/>
            </p:nvSpPr>
            <p:spPr>
              <a:xfrm rot="20880000">
                <a:off x="960548" y="3061314"/>
                <a:ext cx="338554" cy="44018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11A</a:t>
                </a:r>
                <a:endParaRPr lang="zh-CN" altLang="en-US" sz="1000" spc="30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  <p:cxnSp>
            <p:nvCxnSpPr>
              <p:cNvPr id="169" name="直接箭头连接符 168"/>
              <p:cNvCxnSpPr/>
              <p:nvPr/>
            </p:nvCxnSpPr>
            <p:spPr>
              <a:xfrm>
                <a:off x="1299882" y="4191813"/>
                <a:ext cx="36442" cy="171445"/>
              </a:xfrm>
              <a:prstGeom prst="straightConnector1">
                <a:avLst/>
              </a:prstGeom>
              <a:ln w="19050" cap="rnd">
                <a:solidFill>
                  <a:srgbClr val="8B8B8C"/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文本框 169"/>
              <p:cNvSpPr txBox="1"/>
              <p:nvPr/>
            </p:nvSpPr>
            <p:spPr>
              <a:xfrm rot="20880000">
                <a:off x="1212802" y="4355323"/>
                <a:ext cx="338554" cy="31675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000" spc="300">
                    <a:solidFill>
                      <a:srgbClr val="8B8B8C"/>
                    </a:solidFill>
                    <a:latin typeface="Alibaba Sans" panose="020B0503020203040204" pitchFamily="34" charset="0"/>
                    <a:cs typeface="Alibaba Sans" panose="020B0503020203040204" pitchFamily="34" charset="0"/>
                  </a:rPr>
                  <a:t>12</a:t>
                </a:r>
                <a:endParaRPr lang="zh-CN" altLang="en-US" sz="1000" spc="300">
                  <a:solidFill>
                    <a:srgbClr val="8B8B8C"/>
                  </a:solidFill>
                  <a:latin typeface="Alibaba Sans" panose="020B0503020203040204" pitchFamily="34" charset="0"/>
                  <a:cs typeface="Alibaba Sans" panose="020B0503020203040204" pitchFamily="34" charset="0"/>
                </a:endParaRPr>
              </a:p>
            </p:txBody>
          </p:sp>
        </p:grpSp>
        <p:sp>
          <p:nvSpPr>
            <p:cNvPr id="126" name="文本框 125"/>
            <p:cNvSpPr txBox="1"/>
            <p:nvPr/>
          </p:nvSpPr>
          <p:spPr>
            <a:xfrm rot="20880000">
              <a:off x="2422413" y="5363643"/>
              <a:ext cx="2916800" cy="702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在完成了基本需求分析之后，成员们输出了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ER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图来辅助后续开发</a:t>
              </a:r>
            </a:p>
          </p:txBody>
        </p:sp>
      </p:grpSp>
      <p:pic>
        <p:nvPicPr>
          <p:cNvPr id="81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6284055" y="2861822"/>
            <a:ext cx="3825404" cy="2496762"/>
          </a:xfrm>
          <a:prstGeom prst="rect">
            <a:avLst/>
          </a:prstGeom>
        </p:spPr>
      </p:pic>
      <p:pic>
        <p:nvPicPr>
          <p:cNvPr id="82" name="图片 35"/>
          <p:cNvPicPr/>
          <p:nvPr/>
        </p:nvPicPr>
        <p:blipFill>
          <a:blip r:embed="rId4"/>
          <a:stretch>
            <a:fillRect/>
          </a:stretch>
        </p:blipFill>
        <p:spPr>
          <a:xfrm>
            <a:off x="660103" y="2182255"/>
            <a:ext cx="5419358" cy="2123073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1755</Words>
  <Application>Microsoft Office PowerPoint</Application>
  <PresentationFormat>宽屏</PresentationFormat>
  <Paragraphs>355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Alibaba Sans</vt:lpstr>
      <vt:lpstr>仓耳今楷05-6763 W05</vt:lpstr>
      <vt:lpstr>等线</vt:lpstr>
      <vt:lpstr>等线 Light</vt:lpstr>
      <vt:lpstr>宋体</vt:lpstr>
      <vt:lpstr>微软雅黑</vt:lpstr>
      <vt:lpstr>微软雅黑 Light</vt:lpstr>
      <vt:lpstr>Arial</vt:lpstr>
      <vt:lpstr>Calibri</vt:lpstr>
      <vt:lpstr>webwppDefTheme</vt:lpstr>
      <vt:lpstr>第一PPT，www.1ppt.com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宇璇 李</cp:lastModifiedBy>
  <cp:revision>3</cp:revision>
  <dcterms:created xsi:type="dcterms:W3CDTF">2020-07-13T09:51:32Z</dcterms:created>
  <dcterms:modified xsi:type="dcterms:W3CDTF">2020-07-14T19:06:13Z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